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84" r:id="rId3"/>
    <p:sldId id="280" r:id="rId4"/>
    <p:sldId id="257" r:id="rId5"/>
    <p:sldId id="283" r:id="rId6"/>
    <p:sldId id="286" r:id="rId7"/>
    <p:sldId id="287" r:id="rId8"/>
    <p:sldId id="281" r:id="rId9"/>
    <p:sldId id="282" r:id="rId10"/>
    <p:sldId id="285" r:id="rId11"/>
    <p:sldId id="269" r:id="rId12"/>
    <p:sldId id="291" r:id="rId13"/>
    <p:sldId id="258" r:id="rId14"/>
    <p:sldId id="259" r:id="rId15"/>
    <p:sldId id="260" r:id="rId16"/>
    <p:sldId id="261" r:id="rId17"/>
    <p:sldId id="270" r:id="rId18"/>
    <p:sldId id="299" r:id="rId19"/>
    <p:sldId id="297" r:id="rId20"/>
    <p:sldId id="298" r:id="rId21"/>
    <p:sldId id="262" r:id="rId22"/>
    <p:sldId id="263" r:id="rId23"/>
    <p:sldId id="264" r:id="rId24"/>
    <p:sldId id="292" r:id="rId25"/>
    <p:sldId id="271" r:id="rId26"/>
    <p:sldId id="272" r:id="rId27"/>
    <p:sldId id="266" r:id="rId28"/>
    <p:sldId id="273" r:id="rId29"/>
    <p:sldId id="265" r:id="rId30"/>
    <p:sldId id="274" r:id="rId31"/>
    <p:sldId id="267" r:id="rId32"/>
    <p:sldId id="293" r:id="rId33"/>
    <p:sldId id="275" r:id="rId34"/>
    <p:sldId id="26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660"/>
  </p:normalViewPr>
  <p:slideViewPr>
    <p:cSldViewPr>
      <p:cViewPr varScale="1">
        <p:scale>
          <a:sx n="109" d="100"/>
          <a:sy n="109" d="100"/>
        </p:scale>
        <p:origin x="168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20" name="Footer Placeholder 19"/>
          <p:cNvSpPr>
            <a:spLocks noGrp="1"/>
          </p:cNvSpPr>
          <p:nvPr>
            <p:ph type="ftr" sz="quarter" idx="11"/>
          </p:nvPr>
        </p:nvSpPr>
        <p:spPr>
          <a:xfrm>
            <a:off x="1157176" y="6165304"/>
            <a:ext cx="3142072" cy="476250"/>
          </a:xfrm>
        </p:spPr>
        <p:txBody>
          <a:bodyPr/>
          <a:lstStyle/>
          <a:p>
            <a:r>
              <a:rPr lang="en-GB" dirty="0" smtClean="0"/>
              <a:t>Salomons Centre for Applied Psychology 2017</a:t>
            </a:r>
            <a:endParaRPr lang="en-GB"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04248" y="5877272"/>
            <a:ext cx="213360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CF149-96DD-448C-9E1C-E41042CE51A1}"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CF149-96DD-448C-9E1C-E41042CE51A1}"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Footer Placeholder 19"/>
          <p:cNvSpPr txBox="1">
            <a:spLocks/>
          </p:cNvSpPr>
          <p:nvPr userDrawn="1"/>
        </p:nvSpPr>
        <p:spPr>
          <a:xfrm>
            <a:off x="1331640" y="6193110"/>
            <a:ext cx="3096344" cy="476250"/>
          </a:xfrm>
          <a:prstGeom prst="rect">
            <a:avLst/>
          </a:prstGeom>
        </p:spPr>
        <p:txBody>
          <a:bodyPr anchor="b"/>
          <a:lstStyle>
            <a:defPPr>
              <a:defRPr lang="en-US"/>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Salomons Centre for Applied Psychology 2017</a:t>
            </a:r>
            <a:endParaRPr lang="en-GB"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04248" y="5877272"/>
            <a:ext cx="213360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1CF149-96DD-448C-9E1C-E41042CE51A1}" type="datetimeFigureOut">
              <a:rPr lang="en-GB" smtClean="0"/>
              <a:t>13/03/2017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D74117-9210-49A6-9430-296BD4EEB0B9}"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CF149-96DD-448C-9E1C-E41042CE51A1}"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1CF149-96DD-448C-9E1C-E41042CE51A1}" type="datetimeFigureOut">
              <a:rPr lang="en-GB" smtClean="0"/>
              <a:t>13/03/2017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1CF149-96DD-448C-9E1C-E41042CE51A1}" type="datetimeFigureOut">
              <a:rPr lang="en-GB" smtClean="0"/>
              <a:t>13/03/2017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B1CF149-96DD-448C-9E1C-E41042CE51A1}" type="datetimeFigureOut">
              <a:rPr lang="en-GB" smtClean="0"/>
              <a:t>13/03/2017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D74117-9210-49A6-9430-296BD4EEB0B9}"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CF149-96DD-448C-9E1C-E41042CE51A1}"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74117-9210-49A6-9430-296BD4EEB0B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1CF149-96DD-448C-9E1C-E41042CE51A1}" type="datetimeFigureOut">
              <a:rPr lang="en-GB" smtClean="0"/>
              <a:t>13/03/2017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D74117-9210-49A6-9430-296BD4EEB0B9}"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B1CF149-96DD-448C-9E1C-E41042CE51A1}" type="datetimeFigureOut">
              <a:rPr lang="en-GB" smtClean="0"/>
              <a:t>13/03/2017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CD74117-9210-49A6-9430-296BD4EEB0B9}"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canterbury.ac.uk/social-and-applied-sciences/salomons-centre-for-applied-psychology/programmes/doctorate-in-clinical-psychology/resources.asp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856" y="1668784"/>
            <a:ext cx="7406640" cy="1472184"/>
          </a:xfrm>
        </p:spPr>
        <p:txBody>
          <a:bodyPr>
            <a:normAutofit fontScale="90000"/>
          </a:bodyPr>
          <a:lstStyle/>
          <a:p>
            <a:r>
              <a:rPr lang="en-GB" b="1" dirty="0" smtClean="0">
                <a:solidFill>
                  <a:srgbClr val="002060"/>
                </a:solidFill>
              </a:rPr>
              <a:t>BPS Accreditation:</a:t>
            </a:r>
            <a:r>
              <a:rPr lang="en-GB" dirty="0" smtClean="0">
                <a:solidFill>
                  <a:srgbClr val="002060"/>
                </a:solidFill>
              </a:rPr>
              <a:t/>
            </a:r>
            <a:br>
              <a:rPr lang="en-GB" dirty="0" smtClean="0">
                <a:solidFill>
                  <a:srgbClr val="002060"/>
                </a:solidFill>
              </a:rPr>
            </a:br>
            <a:r>
              <a:rPr lang="en-GB" dirty="0" smtClean="0">
                <a:solidFill>
                  <a:srgbClr val="002060"/>
                </a:solidFill>
              </a:rPr>
              <a:t>Revised standards for Clinical Psychology Training Programmes</a:t>
            </a:r>
            <a:endParaRPr lang="en-GB" dirty="0">
              <a:solidFill>
                <a:srgbClr val="002060"/>
              </a:solidFill>
            </a:endParaRPr>
          </a:p>
        </p:txBody>
      </p:sp>
      <p:sp>
        <p:nvSpPr>
          <p:cNvPr id="3" name="TextBox 2"/>
          <p:cNvSpPr txBox="1"/>
          <p:nvPr/>
        </p:nvSpPr>
        <p:spPr>
          <a:xfrm>
            <a:off x="1619672" y="3791942"/>
            <a:ext cx="7056784" cy="1077218"/>
          </a:xfrm>
          <a:prstGeom prst="rect">
            <a:avLst/>
          </a:prstGeom>
          <a:noFill/>
        </p:spPr>
        <p:txBody>
          <a:bodyPr wrap="square" rtlCol="0">
            <a:spAutoFit/>
          </a:bodyPr>
          <a:lstStyle/>
          <a:p>
            <a:r>
              <a:rPr lang="en-GB" sz="3200" i="1" dirty="0" smtClean="0"/>
              <a:t>Supporting and tracking the development of specific competency areas</a:t>
            </a:r>
            <a:endParaRPr lang="en-GB" sz="3200" i="1" dirty="0"/>
          </a:p>
        </p:txBody>
      </p:sp>
    </p:spTree>
    <p:extLst>
      <p:ext uri="{BB962C8B-B14F-4D97-AF65-F5344CB8AC3E}">
        <p14:creationId xmlns:p14="http://schemas.microsoft.com/office/powerpoint/2010/main" val="1505486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t>
            </a:r>
            <a:r>
              <a:rPr lang="en-GB" dirty="0" err="1" smtClean="0"/>
              <a:t>Salomons</a:t>
            </a:r>
            <a:r>
              <a:rPr lang="en-GB" dirty="0" smtClean="0"/>
              <a:t>’ response:</a:t>
            </a:r>
            <a:br>
              <a:rPr lang="en-GB" dirty="0" smtClean="0"/>
            </a:br>
            <a:r>
              <a:rPr lang="en-GB" dirty="0" smtClean="0"/>
              <a:t>3.  Curriculum cross-referencing</a:t>
            </a:r>
            <a:endParaRPr lang="en-GB" dirty="0"/>
          </a:p>
        </p:txBody>
      </p:sp>
      <p:sp>
        <p:nvSpPr>
          <p:cNvPr id="3" name="Content Placeholder 2"/>
          <p:cNvSpPr>
            <a:spLocks noGrp="1"/>
          </p:cNvSpPr>
          <p:nvPr>
            <p:ph idx="1"/>
          </p:nvPr>
        </p:nvSpPr>
        <p:spPr/>
        <p:txBody>
          <a:bodyPr/>
          <a:lstStyle/>
          <a:p>
            <a:endParaRPr lang="en-GB" dirty="0" smtClean="0"/>
          </a:p>
          <a:p>
            <a:r>
              <a:rPr lang="en-GB" dirty="0" smtClean="0"/>
              <a:t>MSCs</a:t>
            </a:r>
            <a:r>
              <a:rPr lang="en-GB" dirty="0"/>
              <a:t>, </a:t>
            </a:r>
            <a:r>
              <a:rPr lang="en-GB" dirty="0" smtClean="0"/>
              <a:t>psychological </a:t>
            </a:r>
            <a:r>
              <a:rPr lang="en-GB" dirty="0"/>
              <a:t>testing and leadership and organisational work will be cross-referenced </a:t>
            </a:r>
            <a:r>
              <a:rPr lang="en-GB" dirty="0" smtClean="0"/>
              <a:t>across domains of training and time </a:t>
            </a:r>
            <a:r>
              <a:rPr lang="en-GB" dirty="0"/>
              <a:t>(</a:t>
            </a:r>
            <a:r>
              <a:rPr lang="en-GB" dirty="0" err="1"/>
              <a:t>eg</a:t>
            </a:r>
            <a:r>
              <a:rPr lang="en-GB" dirty="0"/>
              <a:t>. in </a:t>
            </a:r>
            <a:r>
              <a:rPr lang="en-GB" dirty="0" smtClean="0"/>
              <a:t>written assessments, in training reviews and mid-placement visits, </a:t>
            </a:r>
            <a:r>
              <a:rPr lang="en-GB" dirty="0"/>
              <a:t>in placement descriptions and allocation)</a:t>
            </a:r>
          </a:p>
          <a:p>
            <a:endParaRPr lang="en-GB" dirty="0"/>
          </a:p>
        </p:txBody>
      </p:sp>
    </p:spTree>
    <p:extLst>
      <p:ext uri="{BB962C8B-B14F-4D97-AF65-F5344CB8AC3E}">
        <p14:creationId xmlns:p14="http://schemas.microsoft.com/office/powerpoint/2010/main" val="2314035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exercise</a:t>
            </a:r>
            <a:endParaRPr lang="en-GB" dirty="0"/>
          </a:p>
        </p:txBody>
      </p:sp>
      <p:sp>
        <p:nvSpPr>
          <p:cNvPr id="3" name="Content Placeholder 2"/>
          <p:cNvSpPr>
            <a:spLocks noGrp="1"/>
          </p:cNvSpPr>
          <p:nvPr>
            <p:ph idx="1"/>
          </p:nvPr>
        </p:nvSpPr>
        <p:spPr/>
        <p:txBody>
          <a:bodyPr>
            <a:normAutofit/>
          </a:bodyPr>
          <a:lstStyle/>
          <a:p>
            <a:pPr marL="82296" indent="0">
              <a:buNone/>
            </a:pPr>
            <a:r>
              <a:rPr lang="en-GB" sz="3500" dirty="0"/>
              <a:t>C</a:t>
            </a:r>
            <a:r>
              <a:rPr lang="en-GB" sz="3500" dirty="0" smtClean="0"/>
              <a:t>onsider why these developments might be helpful for:</a:t>
            </a:r>
          </a:p>
          <a:p>
            <a:r>
              <a:rPr lang="en-GB" sz="3500" dirty="0" smtClean="0"/>
              <a:t>Trainees</a:t>
            </a:r>
          </a:p>
          <a:p>
            <a:r>
              <a:rPr lang="en-GB" sz="3500" dirty="0" smtClean="0"/>
              <a:t>Supervisors</a:t>
            </a:r>
          </a:p>
          <a:p>
            <a:r>
              <a:rPr lang="en-GB" sz="3500" dirty="0" smtClean="0"/>
              <a:t>Teams and services</a:t>
            </a:r>
          </a:p>
          <a:p>
            <a:r>
              <a:rPr lang="en-GB" sz="3500" dirty="0" smtClean="0"/>
              <a:t>Service users and carers</a:t>
            </a:r>
          </a:p>
          <a:p>
            <a:r>
              <a:rPr lang="en-GB" sz="3500" dirty="0" smtClean="0"/>
              <a:t>The profession</a:t>
            </a:r>
          </a:p>
          <a:p>
            <a:pPr marL="82296" indent="0">
              <a:buNone/>
            </a:pPr>
            <a:endParaRPr lang="en-GB" sz="1100" dirty="0" smtClean="0"/>
          </a:p>
          <a:p>
            <a:pPr marL="82296" indent="0">
              <a:buNone/>
            </a:pPr>
            <a:endParaRPr lang="en-GB" dirty="0"/>
          </a:p>
        </p:txBody>
      </p:sp>
    </p:spTree>
    <p:extLst>
      <p:ext uri="{BB962C8B-B14F-4D97-AF65-F5344CB8AC3E}">
        <p14:creationId xmlns:p14="http://schemas.microsoft.com/office/powerpoint/2010/main" val="687802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Implications for placements</a:t>
            </a:r>
          </a:p>
        </p:txBody>
      </p:sp>
      <p:pic>
        <p:nvPicPr>
          <p:cNvPr id="2050" name="Picture 2" descr="C:\Users\lg15s\AppData\Local\Microsoft\Windows\Temporary Internet Files\Content.IE5\OJV7WM8Q\Counselling-face-to-face-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951672"/>
            <a:ext cx="5220072" cy="3900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23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4624"/>
            <a:ext cx="7498080" cy="1143000"/>
          </a:xfrm>
        </p:spPr>
        <p:txBody>
          <a:bodyPr/>
          <a:lstStyle/>
          <a:p>
            <a:r>
              <a:rPr lang="en-GB" dirty="0" smtClean="0"/>
              <a:t>Implications for placements</a:t>
            </a:r>
            <a:endParaRPr lang="en-GB" dirty="0"/>
          </a:p>
        </p:txBody>
      </p:sp>
      <p:sp>
        <p:nvSpPr>
          <p:cNvPr id="3" name="Content Placeholder 2"/>
          <p:cNvSpPr>
            <a:spLocks noGrp="1"/>
          </p:cNvSpPr>
          <p:nvPr>
            <p:ph idx="1"/>
          </p:nvPr>
        </p:nvSpPr>
        <p:spPr>
          <a:xfrm>
            <a:off x="1187624" y="1124744"/>
            <a:ext cx="7704856" cy="4800600"/>
          </a:xfrm>
        </p:spPr>
        <p:txBody>
          <a:bodyPr>
            <a:noAutofit/>
          </a:bodyPr>
          <a:lstStyle/>
          <a:p>
            <a:r>
              <a:rPr lang="en-GB" dirty="0" smtClean="0"/>
              <a:t>Changes to the Evaluation of Clinical Competence (ECC) form</a:t>
            </a:r>
          </a:p>
          <a:p>
            <a:r>
              <a:rPr lang="en-GB" dirty="0" smtClean="0"/>
              <a:t>Changes to the Practice Learning Portfolio </a:t>
            </a:r>
          </a:p>
          <a:p>
            <a:pPr marL="649224" lvl="2" indent="0">
              <a:buNone/>
            </a:pPr>
            <a:r>
              <a:rPr lang="en-GB" dirty="0" smtClean="0"/>
              <a:t>(PLP, formerly the Log Book)</a:t>
            </a:r>
          </a:p>
          <a:p>
            <a:r>
              <a:rPr lang="en-GB" dirty="0" smtClean="0"/>
              <a:t>Introduction of competency frameworks:</a:t>
            </a:r>
          </a:p>
          <a:p>
            <a:pPr lvl="1"/>
            <a:r>
              <a:rPr lang="en-GB" dirty="0" smtClean="0"/>
              <a:t>CBT</a:t>
            </a:r>
          </a:p>
          <a:p>
            <a:pPr lvl="1"/>
            <a:r>
              <a:rPr lang="en-GB" dirty="0" smtClean="0"/>
              <a:t>Psychodynamic</a:t>
            </a:r>
          </a:p>
          <a:p>
            <a:pPr lvl="1"/>
            <a:r>
              <a:rPr lang="en-GB" dirty="0" smtClean="0"/>
              <a:t>Systemic</a:t>
            </a:r>
          </a:p>
          <a:p>
            <a:pPr lvl="1"/>
            <a:r>
              <a:rPr lang="en-GB" dirty="0" smtClean="0"/>
              <a:t>Leadership </a:t>
            </a:r>
          </a:p>
          <a:p>
            <a:pPr lvl="1"/>
            <a:r>
              <a:rPr lang="en-GB" dirty="0" smtClean="0"/>
              <a:t>Community and critical psychology</a:t>
            </a:r>
            <a:endParaRPr lang="en-GB" dirty="0"/>
          </a:p>
        </p:txBody>
      </p:sp>
    </p:spTree>
    <p:extLst>
      <p:ext uri="{BB962C8B-B14F-4D97-AF65-F5344CB8AC3E}">
        <p14:creationId xmlns:p14="http://schemas.microsoft.com/office/powerpoint/2010/main" val="2744658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4624"/>
            <a:ext cx="7498080" cy="1143000"/>
          </a:xfrm>
        </p:spPr>
        <p:txBody>
          <a:bodyPr/>
          <a:lstStyle/>
          <a:p>
            <a:r>
              <a:rPr lang="en-GB" dirty="0" smtClean="0"/>
              <a:t>The revised ECC form</a:t>
            </a:r>
            <a:endParaRPr lang="en-GB" dirty="0"/>
          </a:p>
        </p:txBody>
      </p:sp>
      <p:sp>
        <p:nvSpPr>
          <p:cNvPr id="3" name="Content Placeholder 2"/>
          <p:cNvSpPr>
            <a:spLocks noGrp="1"/>
          </p:cNvSpPr>
          <p:nvPr>
            <p:ph idx="1"/>
          </p:nvPr>
        </p:nvSpPr>
        <p:spPr>
          <a:xfrm>
            <a:off x="1259632" y="1220688"/>
            <a:ext cx="7498080" cy="4800600"/>
          </a:xfrm>
        </p:spPr>
        <p:txBody>
          <a:bodyPr>
            <a:normAutofit/>
          </a:bodyPr>
          <a:lstStyle/>
          <a:p>
            <a:r>
              <a:rPr lang="en-GB" sz="3400" dirty="0" smtClean="0"/>
              <a:t>Formative summary of observed MSC and associated feedback</a:t>
            </a:r>
          </a:p>
          <a:p>
            <a:r>
              <a:rPr lang="en-GB" sz="3400" dirty="0" smtClean="0"/>
              <a:t>Reduced emphasis on qualitative feedback for passed competencies</a:t>
            </a:r>
          </a:p>
          <a:p>
            <a:r>
              <a:rPr lang="en-GB" sz="3400" dirty="0" smtClean="0"/>
              <a:t>Some amended headings to better reflect competencies under discussion e.g. “Organisational and systems influence and leadership”</a:t>
            </a:r>
          </a:p>
        </p:txBody>
      </p:sp>
    </p:spTree>
    <p:extLst>
      <p:ext uri="{BB962C8B-B14F-4D97-AF65-F5344CB8AC3E}">
        <p14:creationId xmlns:p14="http://schemas.microsoft.com/office/powerpoint/2010/main" val="3752760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384"/>
            <a:ext cx="7498080" cy="1143000"/>
          </a:xfrm>
        </p:spPr>
        <p:txBody>
          <a:bodyPr/>
          <a:lstStyle/>
          <a:p>
            <a:r>
              <a:rPr lang="en-GB" dirty="0" smtClean="0"/>
              <a:t>The Practice Learning Portfolio</a:t>
            </a:r>
            <a:endParaRPr lang="en-GB" dirty="0"/>
          </a:p>
        </p:txBody>
      </p:sp>
      <p:sp>
        <p:nvSpPr>
          <p:cNvPr id="3" name="Content Placeholder 2"/>
          <p:cNvSpPr>
            <a:spLocks noGrp="1"/>
          </p:cNvSpPr>
          <p:nvPr>
            <p:ph idx="1"/>
          </p:nvPr>
        </p:nvSpPr>
        <p:spPr>
          <a:xfrm>
            <a:off x="1259632" y="1124744"/>
            <a:ext cx="7776864" cy="4800600"/>
          </a:xfrm>
        </p:spPr>
        <p:txBody>
          <a:bodyPr>
            <a:noAutofit/>
          </a:bodyPr>
          <a:lstStyle/>
          <a:p>
            <a:pPr marL="82296" indent="0">
              <a:buNone/>
            </a:pPr>
            <a:r>
              <a:rPr lang="en-GB" sz="3100" i="1" dirty="0" smtClean="0"/>
              <a:t>All parts are held and completed by the trainee but signed off by the supervisor:</a:t>
            </a:r>
          </a:p>
          <a:p>
            <a:r>
              <a:rPr lang="en-GB" sz="2800" dirty="0" smtClean="0"/>
              <a:t>New sections to log organisational and leadership experience and initiatives</a:t>
            </a:r>
          </a:p>
          <a:p>
            <a:r>
              <a:rPr lang="en-GB" sz="2800" dirty="0" smtClean="0"/>
              <a:t>New section to describe any public education / community engagement activities</a:t>
            </a:r>
          </a:p>
          <a:p>
            <a:r>
              <a:rPr lang="en-GB" sz="2800" dirty="0" smtClean="0"/>
              <a:t>Introduction of MSC condensed competency frameworks to provide a cumulative record of experience and learning</a:t>
            </a:r>
          </a:p>
          <a:p>
            <a:r>
              <a:rPr lang="en-GB" sz="2800" dirty="0" smtClean="0"/>
              <a:t>Introduction of a new log of psychological testing </a:t>
            </a:r>
            <a:endParaRPr lang="en-GB" sz="2800" dirty="0"/>
          </a:p>
        </p:txBody>
      </p:sp>
    </p:spTree>
    <p:extLst>
      <p:ext uri="{BB962C8B-B14F-4D97-AF65-F5344CB8AC3E}">
        <p14:creationId xmlns:p14="http://schemas.microsoft.com/office/powerpoint/2010/main" val="3105637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1143000"/>
          </a:xfrm>
        </p:spPr>
        <p:txBody>
          <a:bodyPr/>
          <a:lstStyle/>
          <a:p>
            <a:r>
              <a:rPr lang="en-GB" dirty="0" smtClean="0"/>
              <a:t>MSC competency frameworks</a:t>
            </a:r>
            <a:endParaRPr lang="en-GB" dirty="0"/>
          </a:p>
        </p:txBody>
      </p:sp>
      <p:sp>
        <p:nvSpPr>
          <p:cNvPr id="3" name="Content Placeholder 2"/>
          <p:cNvSpPr>
            <a:spLocks noGrp="1"/>
          </p:cNvSpPr>
          <p:nvPr>
            <p:ph idx="1"/>
          </p:nvPr>
        </p:nvSpPr>
        <p:spPr>
          <a:xfrm>
            <a:off x="1435608" y="1340768"/>
            <a:ext cx="7600888" cy="4800600"/>
          </a:xfrm>
        </p:spPr>
        <p:txBody>
          <a:bodyPr>
            <a:normAutofit/>
          </a:bodyPr>
          <a:lstStyle/>
          <a:p>
            <a:pPr marL="82296" indent="0">
              <a:buNone/>
            </a:pPr>
            <a:r>
              <a:rPr lang="en-GB" dirty="0" smtClean="0"/>
              <a:t>Six frameworks provide the trainee with a record to:</a:t>
            </a:r>
          </a:p>
          <a:p>
            <a:r>
              <a:rPr lang="en-GB" dirty="0" smtClean="0"/>
              <a:t>Track development and training needs</a:t>
            </a:r>
          </a:p>
          <a:p>
            <a:r>
              <a:rPr lang="en-GB" dirty="0" smtClean="0"/>
              <a:t>Document skills for future employment</a:t>
            </a:r>
          </a:p>
          <a:p>
            <a:r>
              <a:rPr lang="en-GB" dirty="0" smtClean="0"/>
              <a:t>Evidence skills and experience for therapy-specific accreditation in the future</a:t>
            </a:r>
          </a:p>
          <a:p>
            <a:pPr marL="82296" indent="0">
              <a:buNone/>
            </a:pPr>
            <a:r>
              <a:rPr lang="en-GB" dirty="0" smtClean="0"/>
              <a:t>They also provide scaffolding</a:t>
            </a:r>
            <a:r>
              <a:rPr lang="en-GB" dirty="0" smtClean="0">
                <a:solidFill>
                  <a:srgbClr val="FFFF00"/>
                </a:solidFill>
              </a:rPr>
              <a:t> </a:t>
            </a:r>
            <a:r>
              <a:rPr lang="en-GB" dirty="0" smtClean="0"/>
              <a:t>for trainees and supervisors to discuss feedback on observed and reported MSC</a:t>
            </a:r>
            <a:endParaRPr lang="en-GB" dirty="0"/>
          </a:p>
          <a:p>
            <a:pPr marL="82296" indent="0">
              <a:buNone/>
            </a:pPr>
            <a:endParaRPr lang="en-GB" dirty="0"/>
          </a:p>
        </p:txBody>
      </p:sp>
    </p:spTree>
    <p:extLst>
      <p:ext uri="{BB962C8B-B14F-4D97-AF65-F5344CB8AC3E}">
        <p14:creationId xmlns:p14="http://schemas.microsoft.com/office/powerpoint/2010/main" val="4179914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Observation* of MSC</a:t>
            </a:r>
            <a:endParaRPr lang="en-GB" dirty="0"/>
          </a:p>
        </p:txBody>
      </p:sp>
      <p:sp>
        <p:nvSpPr>
          <p:cNvPr id="3" name="Content Placeholder 2"/>
          <p:cNvSpPr>
            <a:spLocks noGrp="1"/>
          </p:cNvSpPr>
          <p:nvPr>
            <p:ph idx="1"/>
          </p:nvPr>
        </p:nvSpPr>
        <p:spPr>
          <a:xfrm>
            <a:off x="1115616" y="1196752"/>
            <a:ext cx="7920880" cy="5184576"/>
          </a:xfrm>
        </p:spPr>
        <p:txBody>
          <a:bodyPr>
            <a:noAutofit/>
          </a:bodyPr>
          <a:lstStyle/>
          <a:p>
            <a:r>
              <a:rPr lang="en-GB" dirty="0" smtClean="0"/>
              <a:t>Supervisors are already observing trainees’ therapy sessions and giving feedback</a:t>
            </a:r>
          </a:p>
          <a:p>
            <a:r>
              <a:rPr lang="en-GB" dirty="0" smtClean="0"/>
              <a:t>The new ECC and PLP increase emphasis on  MSCs relevant to these observed sessions</a:t>
            </a:r>
          </a:p>
          <a:p>
            <a:r>
              <a:rPr lang="en-GB" dirty="0" smtClean="0"/>
              <a:t>A specific supervision session following an observed session, should happen at least once in each placement. </a:t>
            </a:r>
            <a:r>
              <a:rPr lang="en-GB" dirty="0" smtClean="0">
                <a:solidFill>
                  <a:srgbClr val="FF0000"/>
                </a:solidFill>
              </a:rPr>
              <a:t> </a:t>
            </a:r>
            <a:r>
              <a:rPr lang="en-GB" dirty="0" smtClean="0"/>
              <a:t>Its focus should be on discussion of how the trainee used MSCs and areas for development.</a:t>
            </a:r>
          </a:p>
          <a:p>
            <a:pPr marL="82296" indent="0">
              <a:buNone/>
            </a:pPr>
            <a:r>
              <a:rPr lang="en-GB" dirty="0" smtClean="0"/>
              <a:t>* </a:t>
            </a:r>
            <a:r>
              <a:rPr lang="en-GB" sz="2600" i="1" dirty="0" smtClean="0"/>
              <a:t>“Observation” includes recorded sessions</a:t>
            </a:r>
            <a:endParaRPr lang="en-GB" sz="2600" i="1" dirty="0"/>
          </a:p>
        </p:txBody>
      </p:sp>
    </p:spTree>
    <p:extLst>
      <p:ext uri="{BB962C8B-B14F-4D97-AF65-F5344CB8AC3E}">
        <p14:creationId xmlns:p14="http://schemas.microsoft.com/office/powerpoint/2010/main" val="1744239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4624"/>
            <a:ext cx="7776864" cy="1143000"/>
          </a:xfrm>
        </p:spPr>
        <p:txBody>
          <a:bodyPr>
            <a:normAutofit fontScale="90000"/>
          </a:bodyPr>
          <a:lstStyle/>
          <a:p>
            <a:r>
              <a:rPr lang="en-GB" dirty="0" smtClean="0"/>
              <a:t>Examples of competency frameworks</a:t>
            </a:r>
            <a:endParaRPr lang="en-GB" dirty="0"/>
          </a:p>
        </p:txBody>
      </p:sp>
      <p:pic>
        <p:nvPicPr>
          <p:cNvPr id="1029" name="Picture 5" descr="C:\Users\lg15s\AppData\Local\Microsoft\Windows\Temporary Internet Files\Content.IE5\7O34DHQ6\1300882293-tumblr-li5hgegryq1qhie3ho1-5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1700808"/>
            <a:ext cx="3637480" cy="4139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635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t>Competency frameworks:</a:t>
            </a:r>
            <a:br>
              <a:rPr lang="en-GB" b="1" dirty="0" smtClean="0"/>
            </a:br>
            <a:r>
              <a:rPr lang="en-GB" sz="3600" b="1" dirty="0" smtClean="0"/>
              <a:t>Health </a:t>
            </a:r>
            <a:r>
              <a:rPr lang="en-GB" sz="3600" b="1" dirty="0"/>
              <a:t>w</a:t>
            </a:r>
            <a:r>
              <a:rPr lang="en-GB" sz="3600" b="1" dirty="0" smtClean="0"/>
              <a:t>arning number 1</a:t>
            </a:r>
            <a:endParaRPr lang="en-GB" sz="3600" b="1" dirty="0"/>
          </a:p>
        </p:txBody>
      </p:sp>
      <p:sp>
        <p:nvSpPr>
          <p:cNvPr id="5" name="Content Placeholder 4"/>
          <p:cNvSpPr>
            <a:spLocks noGrp="1"/>
          </p:cNvSpPr>
          <p:nvPr>
            <p:ph idx="1"/>
          </p:nvPr>
        </p:nvSpPr>
        <p:spPr>
          <a:xfrm>
            <a:off x="1435608" y="1868760"/>
            <a:ext cx="7498080" cy="4800600"/>
          </a:xfrm>
        </p:spPr>
        <p:txBody>
          <a:bodyPr/>
          <a:lstStyle/>
          <a:p>
            <a:pPr marL="0" indent="0">
              <a:buNone/>
            </a:pPr>
            <a:r>
              <a:rPr lang="en-GB" dirty="0" smtClean="0"/>
              <a:t>There is </a:t>
            </a:r>
            <a:r>
              <a:rPr lang="en-GB" b="1" dirty="0" smtClean="0"/>
              <a:t>no</a:t>
            </a:r>
            <a:r>
              <a:rPr lang="en-GB" dirty="0" smtClean="0"/>
              <a:t> expectation that trainees will develop all competencies on your placement or even during 3 years of training.  </a:t>
            </a:r>
          </a:p>
          <a:p>
            <a:pPr marL="0" indent="0">
              <a:buNone/>
            </a:pPr>
            <a:endParaRPr lang="en-GB" dirty="0"/>
          </a:p>
          <a:p>
            <a:pPr marL="0" indent="0">
              <a:buNone/>
            </a:pPr>
            <a:r>
              <a:rPr lang="en-GB" dirty="0" smtClean="0"/>
              <a:t>Trainees will have their own pathways and competency profiles, according to interests and opportunities.</a:t>
            </a:r>
            <a:endParaRPr lang="en-GB" dirty="0"/>
          </a:p>
        </p:txBody>
      </p:sp>
    </p:spTree>
    <p:extLst>
      <p:ext uri="{BB962C8B-B14F-4D97-AF65-F5344CB8AC3E}">
        <p14:creationId xmlns:p14="http://schemas.microsoft.com/office/powerpoint/2010/main" val="142820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this presentation</a:t>
            </a:r>
            <a:endParaRPr lang="en-GB" dirty="0"/>
          </a:p>
        </p:txBody>
      </p:sp>
      <p:sp>
        <p:nvSpPr>
          <p:cNvPr id="3" name="Content Placeholder 2"/>
          <p:cNvSpPr>
            <a:spLocks noGrp="1"/>
          </p:cNvSpPr>
          <p:nvPr>
            <p:ph idx="1"/>
          </p:nvPr>
        </p:nvSpPr>
        <p:spPr/>
        <p:txBody>
          <a:bodyPr>
            <a:normAutofit/>
          </a:bodyPr>
          <a:lstStyle/>
          <a:p>
            <a:r>
              <a:rPr lang="en-GB" dirty="0" smtClean="0"/>
              <a:t>To orient </a:t>
            </a:r>
            <a:r>
              <a:rPr lang="en-GB" dirty="0" err="1" smtClean="0"/>
              <a:t>Salomons</a:t>
            </a:r>
            <a:r>
              <a:rPr lang="en-GB" dirty="0" smtClean="0"/>
              <a:t>’ placement supervisors to changes arising from the revised BPS criteria for accreditation of training programmes </a:t>
            </a:r>
          </a:p>
          <a:p>
            <a:r>
              <a:rPr lang="en-GB" dirty="0" smtClean="0"/>
              <a:t>To provoke thought about the competencies involved in clinical psychology practice</a:t>
            </a:r>
          </a:p>
          <a:p>
            <a:r>
              <a:rPr lang="en-GB" dirty="0" smtClean="0"/>
              <a:t>To equip supervisors to support trainees to meet the new requirements</a:t>
            </a:r>
            <a:endParaRPr lang="en-GB" dirty="0"/>
          </a:p>
        </p:txBody>
      </p:sp>
    </p:spTree>
    <p:extLst>
      <p:ext uri="{BB962C8B-B14F-4D97-AF65-F5344CB8AC3E}">
        <p14:creationId xmlns:p14="http://schemas.microsoft.com/office/powerpoint/2010/main" val="1933062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Competency frameworks:</a:t>
            </a:r>
            <a:br>
              <a:rPr lang="en-GB" b="1" dirty="0" smtClean="0"/>
            </a:br>
            <a:r>
              <a:rPr lang="en-GB" sz="3600" b="1" dirty="0" smtClean="0"/>
              <a:t>Health warning number 2</a:t>
            </a:r>
            <a:endParaRPr lang="en-GB" sz="3600" b="1" dirty="0"/>
          </a:p>
        </p:txBody>
      </p:sp>
      <p:sp>
        <p:nvSpPr>
          <p:cNvPr id="3" name="Content Placeholder 2"/>
          <p:cNvSpPr>
            <a:spLocks noGrp="1"/>
          </p:cNvSpPr>
          <p:nvPr>
            <p:ph idx="1"/>
          </p:nvPr>
        </p:nvSpPr>
        <p:spPr>
          <a:xfrm>
            <a:off x="1435608" y="1580728"/>
            <a:ext cx="7498080" cy="4800600"/>
          </a:xfrm>
        </p:spPr>
        <p:txBody>
          <a:bodyPr>
            <a:normAutofit fontScale="92500" lnSpcReduction="10000"/>
          </a:bodyPr>
          <a:lstStyle/>
          <a:p>
            <a:pPr marL="0" indent="0">
              <a:buNone/>
            </a:pPr>
            <a:r>
              <a:rPr lang="en-GB" dirty="0" smtClean="0"/>
              <a:t>Supervisors </a:t>
            </a:r>
            <a:r>
              <a:rPr lang="en-GB" b="1" dirty="0" smtClean="0"/>
              <a:t>do not </a:t>
            </a:r>
            <a:r>
              <a:rPr lang="en-GB" dirty="0" smtClean="0"/>
              <a:t>have to organise any special work outside the usual range of clinical psychology practice.  The competency frameworks aim to provide the opportunity for trainees to record (and have recognised) their competencies within usual practice.</a:t>
            </a:r>
          </a:p>
          <a:p>
            <a:pPr marL="0" indent="0">
              <a:buNone/>
            </a:pPr>
            <a:endParaRPr lang="en-GB" sz="1900" dirty="0" smtClean="0"/>
          </a:p>
          <a:p>
            <a:pPr marL="0" indent="0">
              <a:buNone/>
            </a:pPr>
            <a:r>
              <a:rPr lang="en-GB" dirty="0" smtClean="0"/>
              <a:t>Model-specific competencies can be identified and noticed within integrated work, indirect work with staff and teams, and other forms of complex work</a:t>
            </a:r>
            <a:endParaRPr lang="en-GB" dirty="0"/>
          </a:p>
        </p:txBody>
      </p:sp>
    </p:spTree>
    <p:extLst>
      <p:ext uri="{BB962C8B-B14F-4D97-AF65-F5344CB8AC3E}">
        <p14:creationId xmlns:p14="http://schemas.microsoft.com/office/powerpoint/2010/main" val="2216550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5760"/>
            <a:ext cx="7498080" cy="1143000"/>
          </a:xfrm>
        </p:spPr>
        <p:txBody>
          <a:bodyPr/>
          <a:lstStyle/>
          <a:p>
            <a:r>
              <a:rPr lang="en-GB" dirty="0" smtClean="0"/>
              <a:t>MSC competency </a:t>
            </a:r>
            <a:r>
              <a:rPr lang="en-GB" dirty="0"/>
              <a:t>frameworks</a:t>
            </a:r>
          </a:p>
        </p:txBody>
      </p:sp>
      <p:sp>
        <p:nvSpPr>
          <p:cNvPr id="3" name="Content Placeholder 2"/>
          <p:cNvSpPr>
            <a:spLocks noGrp="1"/>
          </p:cNvSpPr>
          <p:nvPr>
            <p:ph idx="1"/>
          </p:nvPr>
        </p:nvSpPr>
        <p:spPr>
          <a:xfrm>
            <a:off x="1435608" y="1292696"/>
            <a:ext cx="7498080" cy="4800600"/>
          </a:xfrm>
        </p:spPr>
        <p:txBody>
          <a:bodyPr>
            <a:normAutofit fontScale="92500" lnSpcReduction="20000"/>
          </a:bodyPr>
          <a:lstStyle/>
          <a:p>
            <a:r>
              <a:rPr lang="en-GB" sz="3500" dirty="0"/>
              <a:t>CBT</a:t>
            </a:r>
          </a:p>
          <a:p>
            <a:r>
              <a:rPr lang="en-GB" sz="3500" dirty="0"/>
              <a:t>Psychodynamic</a:t>
            </a:r>
          </a:p>
          <a:p>
            <a:r>
              <a:rPr lang="en-GB" sz="3500" dirty="0" smtClean="0"/>
              <a:t>Systemic</a:t>
            </a:r>
          </a:p>
          <a:p>
            <a:r>
              <a:rPr lang="en-GB" sz="3500" dirty="0" smtClean="0"/>
              <a:t>Leadership </a:t>
            </a:r>
            <a:endParaRPr lang="en-GB" sz="3500" dirty="0"/>
          </a:p>
          <a:p>
            <a:r>
              <a:rPr lang="en-GB" sz="3500" dirty="0"/>
              <a:t>Community and critical </a:t>
            </a:r>
            <a:r>
              <a:rPr lang="en-GB" sz="3500" dirty="0" smtClean="0"/>
              <a:t>psychology</a:t>
            </a:r>
          </a:p>
          <a:p>
            <a:endParaRPr lang="en-GB" sz="2200" dirty="0" smtClean="0"/>
          </a:p>
          <a:p>
            <a:pPr marL="82296" indent="0">
              <a:buNone/>
            </a:pPr>
            <a:r>
              <a:rPr lang="en-GB" sz="3500" dirty="0" smtClean="0"/>
              <a:t>Anchored in CORE or BPS frameworks, or adapted from those provided by therapy accreditation bodies.</a:t>
            </a:r>
          </a:p>
          <a:p>
            <a:pPr marL="82296" indent="0">
              <a:buNone/>
            </a:pPr>
            <a:endParaRPr lang="en-GB" dirty="0" smtClean="0"/>
          </a:p>
          <a:p>
            <a:pPr marL="82296" indent="0">
              <a:buNone/>
            </a:pPr>
            <a:r>
              <a:rPr lang="en-GB" sz="2600" dirty="0" smtClean="0"/>
              <a:t>A CAT framework is also being developed</a:t>
            </a:r>
            <a:endParaRPr lang="en-GB" sz="2600" dirty="0"/>
          </a:p>
          <a:p>
            <a:pPr marL="82296" indent="0">
              <a:buNone/>
            </a:pPr>
            <a:endParaRPr lang="en-GB" dirty="0"/>
          </a:p>
          <a:p>
            <a:endParaRPr lang="en-GB" dirty="0"/>
          </a:p>
        </p:txBody>
      </p:sp>
    </p:spTree>
    <p:extLst>
      <p:ext uri="{BB962C8B-B14F-4D97-AF65-F5344CB8AC3E}">
        <p14:creationId xmlns:p14="http://schemas.microsoft.com/office/powerpoint/2010/main" val="11917619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498080" cy="922114"/>
          </a:xfrm>
        </p:spPr>
        <p:txBody>
          <a:bodyPr>
            <a:normAutofit fontScale="90000"/>
          </a:bodyPr>
          <a:lstStyle/>
          <a:p>
            <a:r>
              <a:rPr lang="en-GB" dirty="0" smtClean="0"/>
              <a:t>CBT condensed framework:</a:t>
            </a:r>
            <a:br>
              <a:rPr lang="en-GB" dirty="0" smtClean="0"/>
            </a:br>
            <a:r>
              <a:rPr lang="en-GB" sz="3600" dirty="0" smtClean="0"/>
              <a:t>Example</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333797"/>
              </p:ext>
            </p:extLst>
          </p:nvPr>
        </p:nvGraphicFramePr>
        <p:xfrm>
          <a:off x="683568" y="1484784"/>
          <a:ext cx="8064896" cy="5627572"/>
        </p:xfrm>
        <a:graphic>
          <a:graphicData uri="http://schemas.openxmlformats.org/drawingml/2006/table">
            <a:tbl>
              <a:tblPr firstRow="1" firstCol="1" bandRow="1"/>
              <a:tblGrid>
                <a:gridCol w="4759723">
                  <a:extLst>
                    <a:ext uri="{9D8B030D-6E8A-4147-A177-3AD203B41FA5}">
                      <a16:colId xmlns:a16="http://schemas.microsoft.com/office/drawing/2014/main" val="20000"/>
                    </a:ext>
                  </a:extLst>
                </a:gridCol>
                <a:gridCol w="1023866">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201187">
                  <a:extLst>
                    <a:ext uri="{9D8B030D-6E8A-4147-A177-3AD203B41FA5}">
                      <a16:colId xmlns:a16="http://schemas.microsoft.com/office/drawing/2014/main" val="20003"/>
                    </a:ext>
                  </a:extLst>
                </a:gridCol>
              </a:tblGrid>
              <a:tr h="0">
                <a:tc>
                  <a:txBody>
                    <a:bodyPr/>
                    <a:lstStyle/>
                    <a:p>
                      <a:pPr algn="l">
                        <a:spcBef>
                          <a:spcPts val="600"/>
                        </a:spcBef>
                        <a:spcAft>
                          <a:spcPts val="0"/>
                        </a:spcAft>
                      </a:pPr>
                      <a:r>
                        <a:rPr lang="en-GB" sz="2000" b="1" dirty="0">
                          <a:solidFill>
                            <a:srgbClr val="4F81BD"/>
                          </a:solidFill>
                          <a:effectLst/>
                          <a:latin typeface="Arial"/>
                          <a:ea typeface="Times New Roman"/>
                          <a:cs typeface="Times New Roman"/>
                        </a:rPr>
                        <a:t>Area of </a:t>
                      </a:r>
                      <a:r>
                        <a:rPr lang="en-GB" sz="2000" b="1" dirty="0" smtClean="0">
                          <a:solidFill>
                            <a:srgbClr val="4F81BD"/>
                          </a:solidFill>
                          <a:effectLst/>
                          <a:latin typeface="Arial"/>
                          <a:ea typeface="Times New Roman"/>
                          <a:cs typeface="Times New Roman"/>
                        </a:rPr>
                        <a:t>Competence</a:t>
                      </a:r>
                      <a:endParaRPr lang="en-GB" sz="2000" b="1" dirty="0">
                        <a:solidFill>
                          <a:srgbClr val="4F81BD"/>
                        </a:solidFill>
                        <a:effectLst/>
                        <a:latin typeface="Calibri"/>
                        <a:ea typeface="Times New Roman"/>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FF0000"/>
                          </a:solidFill>
                          <a:effectLst/>
                          <a:latin typeface="Arial"/>
                          <a:ea typeface="Calibri"/>
                          <a:cs typeface="Times New Roman"/>
                        </a:rPr>
                        <a:t>Emerging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E36C0A"/>
                          </a:solidFill>
                          <a:effectLst/>
                          <a:latin typeface="Arial"/>
                          <a:ea typeface="Calibri"/>
                          <a:cs typeface="Times New Roman"/>
                        </a:rPr>
                        <a:t>Establishing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00B050"/>
                          </a:solidFill>
                          <a:effectLst/>
                          <a:latin typeface="Arial"/>
                          <a:ea typeface="Calibri"/>
                          <a:cs typeface="Times New Roman"/>
                        </a:rPr>
                        <a:t>Consolidating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59871">
                <a:tc>
                  <a:txBody>
                    <a:bodyPr/>
                    <a:lstStyle/>
                    <a:p>
                      <a:pPr marL="342900" lvl="0" indent="-342900" algn="just">
                        <a:spcBef>
                          <a:spcPts val="600"/>
                        </a:spcBef>
                        <a:spcAft>
                          <a:spcPts val="0"/>
                        </a:spcAft>
                        <a:buSzPts val="1100"/>
                        <a:buFont typeface="+mj-lt"/>
                        <a:buAutoNum type="arabicPeriod" startAt="4"/>
                      </a:pPr>
                      <a:r>
                        <a:rPr lang="en-GB" sz="1800" b="1" dirty="0">
                          <a:solidFill>
                            <a:srgbClr val="4F81BD"/>
                          </a:solidFill>
                          <a:effectLst/>
                          <a:latin typeface="Arial"/>
                          <a:ea typeface="Times New Roman"/>
                          <a:cs typeface="Times New Roman"/>
                        </a:rPr>
                        <a:t>Specific techniques e.g.</a:t>
                      </a:r>
                      <a:endParaRPr lang="en-GB" sz="1800" b="1" dirty="0">
                        <a:solidFill>
                          <a:srgbClr val="4F81BD"/>
                        </a:solidFill>
                        <a:effectLst/>
                        <a:latin typeface="Calibri"/>
                        <a:ea typeface="Times New Roman"/>
                        <a:cs typeface="Times New Roman"/>
                      </a:endParaRPr>
                    </a:p>
                    <a:p>
                      <a:pPr marL="342900" lvl="0" indent="-342900">
                        <a:spcAft>
                          <a:spcPts val="0"/>
                        </a:spcAft>
                        <a:buFont typeface="Symbol"/>
                        <a:buChar char=""/>
                        <a:tabLst>
                          <a:tab pos="2743200" algn="ctr"/>
                          <a:tab pos="5486400" algn="r"/>
                          <a:tab pos="228600" algn="l"/>
                        </a:tabLst>
                      </a:pPr>
                      <a:r>
                        <a:rPr lang="en-GB" sz="1600" dirty="0">
                          <a:effectLst/>
                          <a:latin typeface="Arial"/>
                          <a:ea typeface="Times New Roman"/>
                        </a:rPr>
                        <a:t>Guided discovery</a:t>
                      </a:r>
                      <a:endParaRPr lang="en-GB" sz="1600" dirty="0">
                        <a:effectLst/>
                        <a:latin typeface="Times New Roman"/>
                        <a:ea typeface="Times New Roman"/>
                      </a:endParaRPr>
                    </a:p>
                    <a:p>
                      <a:pPr marL="342900" lvl="0" indent="-342900">
                        <a:spcAft>
                          <a:spcPts val="0"/>
                        </a:spcAft>
                        <a:buFont typeface="Symbol"/>
                        <a:buChar char=""/>
                        <a:tabLst>
                          <a:tab pos="2743200" algn="ctr"/>
                          <a:tab pos="5486400" algn="r"/>
                          <a:tab pos="228600" algn="l"/>
                        </a:tabLst>
                      </a:pPr>
                      <a:r>
                        <a:rPr lang="en-GB" sz="1600" dirty="0">
                          <a:effectLst/>
                          <a:latin typeface="Arial"/>
                          <a:ea typeface="Times New Roman"/>
                        </a:rPr>
                        <a:t>Cognitive interventions (cognitive change diaries, continua, responsibility charts, evaluating alternatives, examining pros/cons, imagery restructuring, reliving and re-scripting)</a:t>
                      </a:r>
                      <a:endParaRPr lang="en-GB" sz="1600" dirty="0">
                        <a:effectLst/>
                        <a:latin typeface="Times New Roman"/>
                        <a:ea typeface="Times New Roman"/>
                      </a:endParaRPr>
                    </a:p>
                    <a:p>
                      <a:pPr marL="342900" lvl="0" indent="-342900">
                        <a:spcAft>
                          <a:spcPts val="0"/>
                        </a:spcAft>
                        <a:buFont typeface="Symbol"/>
                        <a:buChar char=""/>
                        <a:tabLst>
                          <a:tab pos="2743200" algn="ctr"/>
                          <a:tab pos="5486400" algn="r"/>
                          <a:tab pos="228600" algn="l"/>
                        </a:tabLst>
                      </a:pPr>
                      <a:r>
                        <a:rPr lang="en-GB" sz="1600" dirty="0">
                          <a:effectLst/>
                          <a:latin typeface="Arial"/>
                          <a:ea typeface="Times New Roman"/>
                        </a:rPr>
                        <a:t>Behavioural interventions (behavioural activation, activity diaries, behavioural experiments, role play, graded exposure, ERP, graded task assignments, modelling, applied relaxation, controlled breathing etc.) </a:t>
                      </a:r>
                      <a:endParaRPr lang="en-GB" sz="1600" dirty="0">
                        <a:effectLst/>
                        <a:latin typeface="Times New Roman"/>
                        <a:ea typeface="Times New Roman"/>
                      </a:endParaRPr>
                    </a:p>
                    <a:p>
                      <a:pPr marL="342900" lvl="0" indent="-342900">
                        <a:spcAft>
                          <a:spcPts val="0"/>
                        </a:spcAft>
                        <a:buFont typeface="Symbol"/>
                        <a:buChar char=""/>
                        <a:tabLst>
                          <a:tab pos="2743200" algn="ctr"/>
                          <a:tab pos="5486400" algn="r"/>
                          <a:tab pos="228600" algn="l"/>
                        </a:tabLst>
                      </a:pPr>
                      <a:r>
                        <a:rPr lang="en-GB" sz="1600" dirty="0">
                          <a:effectLst/>
                          <a:latin typeface="Arial"/>
                          <a:ea typeface="Times New Roman"/>
                        </a:rPr>
                        <a:t>Adapting interventions to the client (a meta-competency)</a:t>
                      </a:r>
                      <a:endParaRPr lang="en-GB" sz="1600" dirty="0">
                        <a:effectLst/>
                        <a:latin typeface="Times New Roman"/>
                        <a:ea typeface="Times New Roman"/>
                      </a:endParaRPr>
                    </a:p>
                    <a:p>
                      <a:pPr marL="342900" lvl="0" indent="-342900">
                        <a:spcAft>
                          <a:spcPts val="0"/>
                        </a:spcAft>
                        <a:buFont typeface="Symbol"/>
                        <a:buChar char=""/>
                        <a:tabLst>
                          <a:tab pos="2743200" algn="ctr"/>
                          <a:tab pos="5486400" algn="r"/>
                          <a:tab pos="228600" algn="l"/>
                        </a:tabLst>
                      </a:pPr>
                      <a:r>
                        <a:rPr lang="en-GB" sz="1600" dirty="0">
                          <a:effectLst/>
                          <a:latin typeface="Arial"/>
                          <a:ea typeface="Times New Roman"/>
                        </a:rPr>
                        <a:t>Selecting most appropriate interventions </a:t>
                      </a:r>
                      <a:r>
                        <a:rPr lang="en-GB" sz="1600" dirty="0" smtClean="0">
                          <a:effectLst/>
                          <a:latin typeface="Arial"/>
                          <a:ea typeface="Times New Roman"/>
                        </a:rPr>
                        <a:t>(a</a:t>
                      </a:r>
                      <a:r>
                        <a:rPr lang="en-GB" sz="1600" baseline="0" dirty="0" smtClean="0">
                          <a:effectLst/>
                          <a:latin typeface="Arial"/>
                          <a:ea typeface="Times New Roman"/>
                        </a:rPr>
                        <a:t> </a:t>
                      </a:r>
                      <a:r>
                        <a:rPr lang="en-GB" sz="1600" dirty="0" smtClean="0">
                          <a:effectLst/>
                          <a:latin typeface="Arial"/>
                          <a:ea typeface="Times New Roman"/>
                        </a:rPr>
                        <a:t>meta-competency</a:t>
                      </a:r>
                      <a:r>
                        <a:rPr lang="en-GB" sz="1600" dirty="0">
                          <a:effectLst/>
                          <a:latin typeface="Arial"/>
                          <a:ea typeface="Times New Roman"/>
                        </a:rPr>
                        <a:t>)</a:t>
                      </a:r>
                      <a:endParaRPr lang="en-GB" sz="1600" dirty="0">
                        <a:effectLst/>
                        <a:latin typeface="Times New Roman"/>
                        <a:ea typeface="Times New Roman"/>
                      </a:endParaRPr>
                    </a:p>
                    <a:p>
                      <a:pPr marL="342900" lvl="0" indent="-342900">
                        <a:spcAft>
                          <a:spcPts val="600"/>
                        </a:spcAft>
                        <a:buFont typeface="Symbol"/>
                        <a:buChar char=""/>
                        <a:tabLst>
                          <a:tab pos="2743200" algn="ctr"/>
                          <a:tab pos="5486400" algn="r"/>
                          <a:tab pos="228600" algn="l"/>
                          <a:tab pos="2743200" algn="ctr"/>
                          <a:tab pos="5486400" algn="r"/>
                        </a:tabLst>
                      </a:pPr>
                      <a:r>
                        <a:rPr lang="en-GB" sz="1600" dirty="0">
                          <a:effectLst/>
                          <a:latin typeface="Arial"/>
                          <a:ea typeface="Times New Roman"/>
                        </a:rPr>
                        <a:t>Timing of interventions (a meta-competency)</a:t>
                      </a:r>
                      <a:endParaRPr lang="en-GB" sz="1600" dirty="0">
                        <a:effectLst/>
                        <a:latin typeface="Times New Roman"/>
                        <a:ea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0852">
                <a:tc gridSpan="4">
                  <a:txBody>
                    <a:bodyPr/>
                    <a:lstStyle/>
                    <a:p>
                      <a:pPr>
                        <a:spcBef>
                          <a:spcPts val="600"/>
                        </a:spcBef>
                        <a:spcAft>
                          <a:spcPts val="0"/>
                        </a:spcAft>
                      </a:pPr>
                      <a:r>
                        <a:rPr lang="en-GB" sz="1400" b="1" dirty="0" smtClean="0">
                          <a:solidFill>
                            <a:srgbClr val="4F81BD"/>
                          </a:solidFill>
                          <a:effectLst/>
                          <a:latin typeface="Arial"/>
                          <a:ea typeface="Times New Roman"/>
                          <a:cs typeface="Times New Roman"/>
                        </a:rPr>
                        <a:t>Optional </a:t>
                      </a:r>
                      <a:r>
                        <a:rPr lang="en-GB" sz="1400" b="1" dirty="0">
                          <a:solidFill>
                            <a:srgbClr val="4F81BD"/>
                          </a:solidFill>
                          <a:effectLst/>
                          <a:latin typeface="Arial"/>
                          <a:ea typeface="Times New Roman"/>
                          <a:cs typeface="Times New Roman"/>
                        </a:rPr>
                        <a:t>examples of how this competency was demonstrated: </a:t>
                      </a:r>
                      <a:r>
                        <a:rPr lang="en-GB" sz="1400" dirty="0">
                          <a:effectLst/>
                          <a:latin typeface="Arial"/>
                          <a:ea typeface="Calibri"/>
                          <a:cs typeface="Times New Roman"/>
                        </a:rPr>
                        <a:t> </a:t>
                      </a:r>
                      <a:endParaRPr lang="en-GB" sz="1400" dirty="0">
                        <a:effectLst/>
                        <a:latin typeface="Calibri"/>
                        <a:ea typeface="Calibri"/>
                        <a:cs typeface="Times New Roman"/>
                      </a:endParaRPr>
                    </a:p>
                    <a:p>
                      <a:pPr algn="just">
                        <a:spcAft>
                          <a:spcPts val="0"/>
                        </a:spcAft>
                      </a:pPr>
                      <a:r>
                        <a:rPr lang="en-GB" sz="1400" dirty="0">
                          <a:effectLst/>
                          <a:latin typeface="Arial"/>
                          <a:ea typeface="Calibri"/>
                          <a:cs typeface="Times New Roman"/>
                        </a:rPr>
                        <a:t>Placement code:</a:t>
                      </a:r>
                      <a:endParaRPr lang="en-GB" sz="1400" dirty="0">
                        <a:effectLst/>
                        <a:latin typeface="Calibri"/>
                        <a:ea typeface="Calibri"/>
                        <a:cs typeface="Times New Roman"/>
                      </a:endParaRPr>
                    </a:p>
                    <a:p>
                      <a:pPr>
                        <a:spcAft>
                          <a:spcPts val="0"/>
                        </a:spcAft>
                      </a:pPr>
                      <a:r>
                        <a:rPr lang="en-GB" sz="1400" dirty="0">
                          <a:effectLst/>
                          <a:latin typeface="Arial"/>
                          <a:ea typeface="Calibri"/>
                          <a:cs typeface="Times New Roman"/>
                        </a:rPr>
                        <a:t>Example/s:</a:t>
                      </a:r>
                      <a:endParaRPr lang="en-GB" sz="1400" dirty="0">
                        <a:effectLst/>
                        <a:latin typeface="Calibri"/>
                        <a:ea typeface="Calibri"/>
                        <a:cs typeface="Times New Roman"/>
                      </a:endParaRPr>
                    </a:p>
                    <a:p>
                      <a:pPr>
                        <a:spcAft>
                          <a:spcPts val="0"/>
                        </a:spcAft>
                      </a:pPr>
                      <a:r>
                        <a:rPr lang="en-GB" sz="11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71001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7992888" cy="1417638"/>
          </a:xfrm>
        </p:spPr>
        <p:txBody>
          <a:bodyPr>
            <a:normAutofit fontScale="90000"/>
          </a:bodyPr>
          <a:lstStyle/>
          <a:p>
            <a:r>
              <a:rPr lang="en-GB" dirty="0" smtClean="0"/>
              <a:t>Psychodynamic condensed framework:</a:t>
            </a:r>
            <a:br>
              <a:rPr lang="en-GB" dirty="0" smtClean="0"/>
            </a:br>
            <a:r>
              <a:rPr lang="en-GB" sz="3600" dirty="0" smtClean="0"/>
              <a:t>Example</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9535324"/>
              </p:ext>
            </p:extLst>
          </p:nvPr>
        </p:nvGraphicFramePr>
        <p:xfrm>
          <a:off x="683568" y="1340768"/>
          <a:ext cx="8064896" cy="5736272"/>
        </p:xfrm>
        <a:graphic>
          <a:graphicData uri="http://schemas.openxmlformats.org/drawingml/2006/table">
            <a:tbl>
              <a:tblPr firstRow="1" firstCol="1" bandRow="1"/>
              <a:tblGrid>
                <a:gridCol w="4759723">
                  <a:extLst>
                    <a:ext uri="{9D8B030D-6E8A-4147-A177-3AD203B41FA5}">
                      <a16:colId xmlns:a16="http://schemas.microsoft.com/office/drawing/2014/main" val="20000"/>
                    </a:ext>
                  </a:extLst>
                </a:gridCol>
                <a:gridCol w="1023866">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201187">
                  <a:extLst>
                    <a:ext uri="{9D8B030D-6E8A-4147-A177-3AD203B41FA5}">
                      <a16:colId xmlns:a16="http://schemas.microsoft.com/office/drawing/2014/main" val="20003"/>
                    </a:ext>
                  </a:extLst>
                </a:gridCol>
              </a:tblGrid>
              <a:tr h="443980">
                <a:tc>
                  <a:txBody>
                    <a:bodyPr/>
                    <a:lstStyle/>
                    <a:p>
                      <a:pPr algn="l">
                        <a:spcBef>
                          <a:spcPts val="600"/>
                        </a:spcBef>
                        <a:spcAft>
                          <a:spcPts val="0"/>
                        </a:spcAft>
                      </a:pPr>
                      <a:r>
                        <a:rPr lang="en-GB" sz="2000" b="1" dirty="0">
                          <a:solidFill>
                            <a:srgbClr val="4F81BD"/>
                          </a:solidFill>
                          <a:effectLst/>
                          <a:latin typeface="Arial"/>
                          <a:ea typeface="Times New Roman"/>
                          <a:cs typeface="Times New Roman"/>
                        </a:rPr>
                        <a:t>Area of </a:t>
                      </a:r>
                      <a:r>
                        <a:rPr lang="en-GB" sz="2000" b="1" dirty="0" smtClean="0">
                          <a:solidFill>
                            <a:srgbClr val="4F81BD"/>
                          </a:solidFill>
                          <a:effectLst/>
                          <a:latin typeface="Arial"/>
                          <a:ea typeface="Times New Roman"/>
                          <a:cs typeface="Times New Roman"/>
                        </a:rPr>
                        <a:t>Competence</a:t>
                      </a:r>
                      <a:endParaRPr lang="en-GB" sz="2000" b="1" dirty="0">
                        <a:solidFill>
                          <a:srgbClr val="4F81BD"/>
                        </a:solidFill>
                        <a:effectLst/>
                        <a:latin typeface="Calibri"/>
                        <a:ea typeface="Times New Roman"/>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FF0000"/>
                          </a:solidFill>
                          <a:effectLst/>
                          <a:latin typeface="Arial"/>
                          <a:ea typeface="Calibri"/>
                          <a:cs typeface="Times New Roman"/>
                        </a:rPr>
                        <a:t>Emerging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E36C0A"/>
                          </a:solidFill>
                          <a:effectLst/>
                          <a:latin typeface="Arial"/>
                          <a:ea typeface="Calibri"/>
                          <a:cs typeface="Times New Roman"/>
                        </a:rPr>
                        <a:t>Establishing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00B050"/>
                          </a:solidFill>
                          <a:effectLst/>
                          <a:latin typeface="Arial"/>
                          <a:ea typeface="Calibri"/>
                          <a:cs typeface="Times New Roman"/>
                        </a:rPr>
                        <a:t>Consolidating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31879">
                <a:tc>
                  <a:txBody>
                    <a:bodyPr/>
                    <a:lstStyle/>
                    <a:p>
                      <a:pPr marL="270510" indent="-270510">
                        <a:spcBef>
                          <a:spcPts val="600"/>
                        </a:spcBef>
                        <a:spcAft>
                          <a:spcPts val="0"/>
                        </a:spcAft>
                      </a:pPr>
                      <a:r>
                        <a:rPr lang="en-US" sz="1600" b="1" dirty="0" smtClean="0">
                          <a:effectLst/>
                          <a:latin typeface="Arial"/>
                          <a:ea typeface="Calibri"/>
                          <a:cs typeface="Times New Roman"/>
                        </a:rPr>
                        <a:t>A5. Ability to understand and maintain an appropriate psychodynamic attitude and focus towards clinical work: </a:t>
                      </a:r>
                      <a:endParaRPr lang="en-GB" sz="1600" dirty="0" smtClean="0">
                        <a:effectLst/>
                        <a:latin typeface="Calibri"/>
                        <a:ea typeface="Calibri"/>
                        <a:cs typeface="Times New Roman"/>
                      </a:endParaRPr>
                    </a:p>
                    <a:p>
                      <a:pPr marL="342900" lvl="0" indent="-342900">
                        <a:buFont typeface="+mj-lt"/>
                        <a:buAutoNum type="alphaLcParenR"/>
                      </a:pPr>
                      <a:r>
                        <a:rPr lang="en-US" sz="1600" dirty="0" smtClean="0">
                          <a:effectLst/>
                          <a:latin typeface="Arial"/>
                        </a:rPr>
                        <a:t>including an ability to facilitate the exploration of unconscious dynamics influencing relationships.</a:t>
                      </a:r>
                      <a:endParaRPr lang="en-GB" sz="1600" dirty="0" smtClean="0">
                        <a:effectLst/>
                      </a:endParaRPr>
                    </a:p>
                    <a:p>
                      <a:pPr marL="342900" lvl="0" indent="-342900">
                        <a:buFont typeface="+mj-lt"/>
                        <a:buAutoNum type="alphaLcParenR"/>
                      </a:pPr>
                      <a:r>
                        <a:rPr lang="en-US" sz="1600" dirty="0" smtClean="0">
                          <a:effectLst/>
                          <a:latin typeface="Arial"/>
                        </a:rPr>
                        <a:t>including an ability to work with the client’s internal and external reality, linking these as necessary. </a:t>
                      </a:r>
                      <a:endParaRPr lang="en-GB" sz="1600" dirty="0" smtClean="0">
                        <a:effectLst/>
                      </a:endParaRPr>
                    </a:p>
                    <a:p>
                      <a:pPr marL="342900" lvl="0" indent="-342900">
                        <a:buFont typeface="+mj-lt"/>
                        <a:buAutoNum type="alphaLcParenR"/>
                      </a:pPr>
                      <a:r>
                        <a:rPr lang="en-US" sz="1600" dirty="0" smtClean="0">
                          <a:effectLst/>
                          <a:latin typeface="Arial"/>
                        </a:rPr>
                        <a:t>including an awareness of and ability to work with unconscious communication/motivation in client and self. </a:t>
                      </a:r>
                      <a:endParaRPr lang="en-GB" sz="1600" dirty="0" smtClean="0">
                        <a:effectLst/>
                        <a:latin typeface="+mn-lt"/>
                      </a:endParaRPr>
                    </a:p>
                    <a:p>
                      <a:pPr marL="342900" lvl="0" indent="-342900">
                        <a:buFont typeface="+mj-lt"/>
                        <a:buAutoNum type="alphaLcParenR"/>
                      </a:pPr>
                      <a:r>
                        <a:rPr lang="en-US" sz="1600" dirty="0" smtClean="0">
                          <a:effectLst/>
                          <a:latin typeface="Arial"/>
                          <a:ea typeface="Calibri"/>
                        </a:rPr>
                        <a:t>including an ability to be mindful of and work within the distinct phases of therapy, with due regard to the importance of engagement and termination.</a:t>
                      </a:r>
                      <a:endParaRPr lang="en-GB" sz="1600" dirty="0">
                        <a:effectLst/>
                        <a:latin typeface="Times New Roman"/>
                        <a:ea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0852">
                <a:tc gridSpan="4">
                  <a:txBody>
                    <a:bodyPr/>
                    <a:lstStyle/>
                    <a:p>
                      <a:pPr>
                        <a:spcBef>
                          <a:spcPts val="600"/>
                        </a:spcBef>
                        <a:spcAft>
                          <a:spcPts val="0"/>
                        </a:spcAft>
                      </a:pPr>
                      <a:r>
                        <a:rPr lang="en-GB" sz="1400" b="1" dirty="0" smtClean="0">
                          <a:solidFill>
                            <a:srgbClr val="4F81BD"/>
                          </a:solidFill>
                          <a:effectLst/>
                          <a:latin typeface="Arial"/>
                          <a:ea typeface="Times New Roman"/>
                          <a:cs typeface="Times New Roman"/>
                        </a:rPr>
                        <a:t>Optional </a:t>
                      </a:r>
                      <a:r>
                        <a:rPr lang="en-GB" sz="1400" b="1" dirty="0">
                          <a:solidFill>
                            <a:srgbClr val="4F81BD"/>
                          </a:solidFill>
                          <a:effectLst/>
                          <a:latin typeface="Arial"/>
                          <a:ea typeface="Times New Roman"/>
                          <a:cs typeface="Times New Roman"/>
                        </a:rPr>
                        <a:t>examples of how this competency was demonstrated: </a:t>
                      </a:r>
                      <a:r>
                        <a:rPr lang="en-GB" sz="1400" dirty="0">
                          <a:effectLst/>
                          <a:latin typeface="Arial"/>
                          <a:ea typeface="Calibri"/>
                          <a:cs typeface="Times New Roman"/>
                        </a:rPr>
                        <a:t> </a:t>
                      </a:r>
                      <a:endParaRPr lang="en-GB" sz="1400" dirty="0">
                        <a:effectLst/>
                        <a:latin typeface="Calibri"/>
                        <a:ea typeface="Calibri"/>
                        <a:cs typeface="Times New Roman"/>
                      </a:endParaRPr>
                    </a:p>
                    <a:p>
                      <a:pPr algn="just">
                        <a:spcAft>
                          <a:spcPts val="0"/>
                        </a:spcAft>
                      </a:pPr>
                      <a:r>
                        <a:rPr lang="en-GB" sz="1400" dirty="0">
                          <a:effectLst/>
                          <a:latin typeface="Arial"/>
                          <a:ea typeface="Calibri"/>
                          <a:cs typeface="Times New Roman"/>
                        </a:rPr>
                        <a:t>Placement code:</a:t>
                      </a:r>
                      <a:endParaRPr lang="en-GB" sz="1400" dirty="0">
                        <a:effectLst/>
                        <a:latin typeface="Calibri"/>
                        <a:ea typeface="Calibri"/>
                        <a:cs typeface="Times New Roman"/>
                      </a:endParaRPr>
                    </a:p>
                    <a:p>
                      <a:pPr>
                        <a:spcAft>
                          <a:spcPts val="0"/>
                        </a:spcAft>
                      </a:pPr>
                      <a:r>
                        <a:rPr lang="en-GB" sz="1400" dirty="0">
                          <a:effectLst/>
                          <a:latin typeface="Arial"/>
                          <a:ea typeface="Calibri"/>
                          <a:cs typeface="Times New Roman"/>
                        </a:rPr>
                        <a:t>Example/s:</a:t>
                      </a:r>
                      <a:endParaRPr lang="en-GB" sz="1400" dirty="0">
                        <a:effectLst/>
                        <a:latin typeface="Calibri"/>
                        <a:ea typeface="Calibri"/>
                        <a:cs typeface="Times New Roman"/>
                      </a:endParaRPr>
                    </a:p>
                    <a:p>
                      <a:pPr>
                        <a:spcAft>
                          <a:spcPts val="0"/>
                        </a:spcAft>
                      </a:pPr>
                      <a:r>
                        <a:rPr lang="en-GB" sz="11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5091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Competencies beyond therapy</a:t>
            </a:r>
          </a:p>
        </p:txBody>
      </p:sp>
      <p:pic>
        <p:nvPicPr>
          <p:cNvPr id="3075" name="Picture 3" descr="C:\Users\lg15s\AppData\Local\Microsoft\Windows\Temporary Internet Files\Content.IE5\7O34DHQ6\community_cartoon_[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74" y="2009774"/>
            <a:ext cx="5671517" cy="375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110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5760"/>
            <a:ext cx="7498080" cy="1143000"/>
          </a:xfrm>
        </p:spPr>
        <p:txBody>
          <a:bodyPr/>
          <a:lstStyle/>
          <a:p>
            <a:r>
              <a:rPr lang="en-GB" dirty="0" smtClean="0"/>
              <a:t>Competencies beyond therapy</a:t>
            </a:r>
            <a:endParaRPr lang="en-GB" dirty="0"/>
          </a:p>
        </p:txBody>
      </p:sp>
      <p:sp>
        <p:nvSpPr>
          <p:cNvPr id="3" name="Content Placeholder 2"/>
          <p:cNvSpPr>
            <a:spLocks noGrp="1"/>
          </p:cNvSpPr>
          <p:nvPr>
            <p:ph idx="1"/>
          </p:nvPr>
        </p:nvSpPr>
        <p:spPr>
          <a:xfrm>
            <a:off x="1435608" y="1580728"/>
            <a:ext cx="7498080" cy="4800600"/>
          </a:xfrm>
        </p:spPr>
        <p:txBody>
          <a:bodyPr>
            <a:normAutofit/>
          </a:bodyPr>
          <a:lstStyle/>
          <a:p>
            <a:r>
              <a:rPr lang="en-GB" sz="3600" dirty="0" smtClean="0"/>
              <a:t>Leadership </a:t>
            </a:r>
          </a:p>
          <a:p>
            <a:r>
              <a:rPr lang="en-GB" sz="3600" dirty="0" smtClean="0"/>
              <a:t>Community and critical psychology</a:t>
            </a:r>
          </a:p>
          <a:p>
            <a:r>
              <a:rPr lang="en-GB" sz="3600" dirty="0" smtClean="0"/>
              <a:t>Psychological testing</a:t>
            </a:r>
          </a:p>
          <a:p>
            <a:endParaRPr lang="en-GB" sz="2200" dirty="0" smtClean="0"/>
          </a:p>
          <a:p>
            <a:pPr marL="82296" indent="0">
              <a:buNone/>
            </a:pPr>
            <a:endParaRPr lang="en-GB" dirty="0" smtClean="0"/>
          </a:p>
          <a:p>
            <a:endParaRPr lang="en-GB" dirty="0"/>
          </a:p>
        </p:txBody>
      </p:sp>
    </p:spTree>
    <p:extLst>
      <p:ext uri="{BB962C8B-B14F-4D97-AF65-F5344CB8AC3E}">
        <p14:creationId xmlns:p14="http://schemas.microsoft.com/office/powerpoint/2010/main" val="36163420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5760"/>
            <a:ext cx="7498080" cy="1143000"/>
          </a:xfrm>
        </p:spPr>
        <p:txBody>
          <a:bodyPr/>
          <a:lstStyle/>
          <a:p>
            <a:r>
              <a:rPr lang="en-GB" dirty="0" smtClean="0"/>
              <a:t>Leadership framework</a:t>
            </a:r>
            <a:endParaRPr lang="en-GB" dirty="0"/>
          </a:p>
        </p:txBody>
      </p:sp>
      <p:sp>
        <p:nvSpPr>
          <p:cNvPr id="3" name="Content Placeholder 2"/>
          <p:cNvSpPr>
            <a:spLocks noGrp="1"/>
          </p:cNvSpPr>
          <p:nvPr>
            <p:ph idx="1"/>
          </p:nvPr>
        </p:nvSpPr>
        <p:spPr>
          <a:xfrm>
            <a:off x="1435608" y="1292696"/>
            <a:ext cx="7498080" cy="4800600"/>
          </a:xfrm>
        </p:spPr>
        <p:txBody>
          <a:bodyPr>
            <a:normAutofit/>
          </a:bodyPr>
          <a:lstStyle/>
          <a:p>
            <a:pPr marL="82296" indent="0">
              <a:buNone/>
            </a:pPr>
            <a:endParaRPr lang="en-GB" sz="1200" dirty="0" smtClean="0"/>
          </a:p>
          <a:p>
            <a:pPr marL="82296" indent="0">
              <a:buNone/>
            </a:pPr>
            <a:r>
              <a:rPr lang="en-GB" dirty="0" smtClean="0"/>
              <a:t>Covers the following areas:</a:t>
            </a:r>
          </a:p>
          <a:p>
            <a:pPr marL="82296" indent="0">
              <a:buNone/>
            </a:pPr>
            <a:endParaRPr lang="en-GB" dirty="0" smtClean="0"/>
          </a:p>
          <a:p>
            <a:r>
              <a:rPr lang="en-US" dirty="0"/>
              <a:t>Clinical </a:t>
            </a:r>
            <a:r>
              <a:rPr lang="en-US" dirty="0" smtClean="0"/>
              <a:t>leadership </a:t>
            </a:r>
            <a:r>
              <a:rPr lang="en-US" dirty="0"/>
              <a:t>c</a:t>
            </a:r>
            <a:r>
              <a:rPr lang="en-US" dirty="0" smtClean="0"/>
              <a:t>ompetencies </a:t>
            </a:r>
            <a:endParaRPr lang="en-GB" dirty="0"/>
          </a:p>
          <a:p>
            <a:r>
              <a:rPr lang="en-US" dirty="0"/>
              <a:t>Professional </a:t>
            </a:r>
            <a:r>
              <a:rPr lang="en-US" dirty="0" smtClean="0"/>
              <a:t>competencies </a:t>
            </a:r>
          </a:p>
          <a:p>
            <a:r>
              <a:rPr lang="en-US" dirty="0"/>
              <a:t>Strategic </a:t>
            </a:r>
            <a:r>
              <a:rPr lang="en-US" dirty="0" smtClean="0"/>
              <a:t>competencies </a:t>
            </a:r>
          </a:p>
          <a:p>
            <a:pPr marL="82296" indent="0">
              <a:buNone/>
            </a:pPr>
            <a:endParaRPr lang="en-GB" dirty="0"/>
          </a:p>
        </p:txBody>
      </p:sp>
    </p:spTree>
    <p:extLst>
      <p:ext uri="{BB962C8B-B14F-4D97-AF65-F5344CB8AC3E}">
        <p14:creationId xmlns:p14="http://schemas.microsoft.com/office/powerpoint/2010/main" val="36163420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08912" cy="864096"/>
          </a:xfrm>
        </p:spPr>
        <p:txBody>
          <a:bodyPr>
            <a:normAutofit fontScale="90000"/>
          </a:bodyPr>
          <a:lstStyle/>
          <a:p>
            <a:r>
              <a:rPr lang="en-GB" dirty="0" smtClean="0"/>
              <a:t>Leadership condensed framework:</a:t>
            </a:r>
            <a:br>
              <a:rPr lang="en-GB" dirty="0" smtClean="0"/>
            </a:br>
            <a:r>
              <a:rPr lang="en-GB" sz="3600" dirty="0" smtClean="0"/>
              <a:t>Example</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3541084"/>
              </p:ext>
            </p:extLst>
          </p:nvPr>
        </p:nvGraphicFramePr>
        <p:xfrm>
          <a:off x="683568" y="1124744"/>
          <a:ext cx="8064896" cy="6287396"/>
        </p:xfrm>
        <a:graphic>
          <a:graphicData uri="http://schemas.openxmlformats.org/drawingml/2006/table">
            <a:tbl>
              <a:tblPr firstRow="1" firstCol="1" bandRow="1"/>
              <a:tblGrid>
                <a:gridCol w="4759723">
                  <a:extLst>
                    <a:ext uri="{9D8B030D-6E8A-4147-A177-3AD203B41FA5}">
                      <a16:colId xmlns:a16="http://schemas.microsoft.com/office/drawing/2014/main" val="20000"/>
                    </a:ext>
                  </a:extLst>
                </a:gridCol>
                <a:gridCol w="1023866">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201187">
                  <a:extLst>
                    <a:ext uri="{9D8B030D-6E8A-4147-A177-3AD203B41FA5}">
                      <a16:colId xmlns:a16="http://schemas.microsoft.com/office/drawing/2014/main" val="20003"/>
                    </a:ext>
                  </a:extLst>
                </a:gridCol>
              </a:tblGrid>
              <a:tr h="443980">
                <a:tc>
                  <a:txBody>
                    <a:bodyPr/>
                    <a:lstStyle/>
                    <a:p>
                      <a:pPr algn="l">
                        <a:spcBef>
                          <a:spcPts val="600"/>
                        </a:spcBef>
                        <a:spcAft>
                          <a:spcPts val="0"/>
                        </a:spcAft>
                      </a:pPr>
                      <a:r>
                        <a:rPr lang="en-GB" sz="1800" b="1" dirty="0">
                          <a:solidFill>
                            <a:srgbClr val="4F81BD"/>
                          </a:solidFill>
                          <a:effectLst/>
                          <a:latin typeface="Arial"/>
                          <a:ea typeface="Times New Roman"/>
                          <a:cs typeface="Times New Roman"/>
                        </a:rPr>
                        <a:t>Area of </a:t>
                      </a:r>
                      <a:r>
                        <a:rPr lang="en-GB" sz="1800" b="1" dirty="0" smtClean="0">
                          <a:solidFill>
                            <a:srgbClr val="4F81BD"/>
                          </a:solidFill>
                          <a:effectLst/>
                          <a:latin typeface="Arial"/>
                          <a:ea typeface="Times New Roman"/>
                          <a:cs typeface="Times New Roman"/>
                        </a:rPr>
                        <a:t>Competence</a:t>
                      </a:r>
                      <a:endParaRPr lang="en-GB" sz="1800" b="1" dirty="0">
                        <a:solidFill>
                          <a:srgbClr val="4F81BD"/>
                        </a:solidFill>
                        <a:effectLst/>
                        <a:latin typeface="Calibri"/>
                        <a:ea typeface="Times New Roman"/>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FF0000"/>
                          </a:solidFill>
                          <a:effectLst/>
                          <a:latin typeface="Arial"/>
                          <a:ea typeface="Calibri"/>
                          <a:cs typeface="Times New Roman"/>
                        </a:rPr>
                        <a:t>Emerging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E36C0A"/>
                          </a:solidFill>
                          <a:effectLst/>
                          <a:latin typeface="Arial"/>
                          <a:ea typeface="Calibri"/>
                          <a:cs typeface="Times New Roman"/>
                        </a:rPr>
                        <a:t>Establishing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00B050"/>
                          </a:solidFill>
                          <a:effectLst/>
                          <a:latin typeface="Arial"/>
                          <a:ea typeface="Calibri"/>
                          <a:cs typeface="Times New Roman"/>
                        </a:rPr>
                        <a:t>Consolidating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452564">
                <a:tc>
                  <a:txBody>
                    <a:bodyPr/>
                    <a:lstStyle/>
                    <a:p>
                      <a:pPr lvl="0"/>
                      <a:r>
                        <a:rPr kumimoji="0" lang="en-US" sz="1800" b="1" kern="1200" dirty="0" smtClean="0">
                          <a:solidFill>
                            <a:schemeClr val="tx1"/>
                          </a:solidFill>
                          <a:effectLst/>
                          <a:latin typeface="Arial" panose="020B0604020202020204" pitchFamily="34" charset="0"/>
                          <a:ea typeface="+mn-ea"/>
                          <a:cs typeface="Arial" panose="020B0604020202020204" pitchFamily="34" charset="0"/>
                        </a:rPr>
                        <a:t>Clinical Leadership Competencies e.g.</a:t>
                      </a:r>
                    </a:p>
                    <a:p>
                      <a:pPr lvl="0"/>
                      <a:endParaRPr kumimoji="0" lang="en-GB" sz="800" b="1" kern="1200" dirty="0" smtClean="0">
                        <a:solidFill>
                          <a:schemeClr val="tx1"/>
                        </a:solidFill>
                        <a:effectLst/>
                        <a:latin typeface="Arial" panose="020B0604020202020204" pitchFamily="34" charset="0"/>
                        <a:ea typeface="+mn-ea"/>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Broad knowledge of psychological models to inform own and team’s formulation and interventions. </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Psychological perspective on </a:t>
                      </a:r>
                      <a:r>
                        <a:rPr kumimoji="0" lang="en-GB" sz="1800" kern="1200" dirty="0" smtClean="0">
                          <a:solidFill>
                            <a:schemeClr val="tx1"/>
                          </a:solidFill>
                          <a:effectLst/>
                          <a:latin typeface="Arial" panose="020B0604020202020204" pitchFamily="34" charset="0"/>
                          <a:ea typeface="+mn-ea"/>
                          <a:cs typeface="Arial" panose="020B0604020202020204" pitchFamily="34" charset="0"/>
                        </a:rPr>
                        <a:t>multifarious health and mental health </a:t>
                      </a:r>
                      <a:r>
                        <a:rPr kumimoji="0" lang="en-US" sz="1800" kern="1200" dirty="0" smtClean="0">
                          <a:solidFill>
                            <a:schemeClr val="tx1"/>
                          </a:solidFill>
                          <a:effectLst/>
                          <a:latin typeface="Arial" panose="020B0604020202020204" pitchFamily="34" charset="0"/>
                          <a:ea typeface="+mn-ea"/>
                          <a:cs typeface="Arial" panose="020B0604020202020204" pitchFamily="34" charset="0"/>
                        </a:rPr>
                        <a:t>presentations</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Emotional Intelligence/resilience </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Self-reflection/helping others self reflect.</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Reflection and awareness of systemic issues operating within teams/able to lead team dynamics discussions.</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An understanding of the emotional impact of change (including resistance).</a:t>
                      </a:r>
                      <a:endParaRPr lang="en-GB" sz="1800" dirty="0" smtClean="0">
                        <a:effectLst/>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kumimoji="0" lang="en-US" sz="1800" kern="1200" dirty="0" smtClean="0">
                          <a:solidFill>
                            <a:schemeClr val="tx1"/>
                          </a:solidFill>
                          <a:effectLst/>
                          <a:latin typeface="Arial" panose="020B0604020202020204" pitchFamily="34" charset="0"/>
                          <a:ea typeface="+mn-ea"/>
                          <a:cs typeface="Arial" panose="020B0604020202020204" pitchFamily="34" charset="0"/>
                        </a:rPr>
                        <a:t>Encourage team reflection on current/innovative practice</a:t>
                      </a:r>
                      <a:endParaRPr lang="en-GB" sz="1800" dirty="0" smtClean="0">
                        <a:effectLst/>
                        <a:latin typeface="Arial" panose="020B0604020202020204" pitchFamily="34" charset="0"/>
                        <a:cs typeface="Arial" panose="020B0604020202020204" pitchFamily="34" charset="0"/>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0852">
                <a:tc gridSpan="4">
                  <a:txBody>
                    <a:bodyPr/>
                    <a:lstStyle/>
                    <a:p>
                      <a:pPr>
                        <a:spcBef>
                          <a:spcPts val="600"/>
                        </a:spcBef>
                        <a:spcAft>
                          <a:spcPts val="0"/>
                        </a:spcAft>
                      </a:pPr>
                      <a:r>
                        <a:rPr lang="en-GB" sz="1400" b="1" dirty="0" smtClean="0">
                          <a:solidFill>
                            <a:srgbClr val="4F81BD"/>
                          </a:solidFill>
                          <a:effectLst/>
                          <a:latin typeface="Arial"/>
                          <a:ea typeface="Times New Roman"/>
                          <a:cs typeface="Times New Roman"/>
                        </a:rPr>
                        <a:t>Optional </a:t>
                      </a:r>
                      <a:r>
                        <a:rPr lang="en-GB" sz="1400" b="1" dirty="0">
                          <a:solidFill>
                            <a:srgbClr val="4F81BD"/>
                          </a:solidFill>
                          <a:effectLst/>
                          <a:latin typeface="Arial"/>
                          <a:ea typeface="Times New Roman"/>
                          <a:cs typeface="Times New Roman"/>
                        </a:rPr>
                        <a:t>examples of how this competency was demonstrated: </a:t>
                      </a:r>
                      <a:r>
                        <a:rPr lang="en-GB" sz="1400" dirty="0">
                          <a:effectLst/>
                          <a:latin typeface="Arial"/>
                          <a:ea typeface="Calibri"/>
                          <a:cs typeface="Times New Roman"/>
                        </a:rPr>
                        <a:t> </a:t>
                      </a:r>
                      <a:endParaRPr lang="en-GB" sz="1400" dirty="0">
                        <a:effectLst/>
                        <a:latin typeface="Calibri"/>
                        <a:ea typeface="Calibri"/>
                        <a:cs typeface="Times New Roman"/>
                      </a:endParaRPr>
                    </a:p>
                    <a:p>
                      <a:pPr algn="just">
                        <a:spcAft>
                          <a:spcPts val="0"/>
                        </a:spcAft>
                      </a:pPr>
                      <a:r>
                        <a:rPr lang="en-GB" sz="1400" dirty="0">
                          <a:effectLst/>
                          <a:latin typeface="Arial"/>
                          <a:ea typeface="Calibri"/>
                          <a:cs typeface="Times New Roman"/>
                        </a:rPr>
                        <a:t>Placement code:</a:t>
                      </a:r>
                      <a:endParaRPr lang="en-GB" sz="1400" dirty="0">
                        <a:effectLst/>
                        <a:latin typeface="Calibri"/>
                        <a:ea typeface="Calibri"/>
                        <a:cs typeface="Times New Roman"/>
                      </a:endParaRPr>
                    </a:p>
                    <a:p>
                      <a:pPr>
                        <a:spcAft>
                          <a:spcPts val="0"/>
                        </a:spcAft>
                      </a:pPr>
                      <a:r>
                        <a:rPr lang="en-GB" sz="1400" dirty="0">
                          <a:effectLst/>
                          <a:latin typeface="Arial"/>
                          <a:ea typeface="Calibri"/>
                          <a:cs typeface="Times New Roman"/>
                        </a:rPr>
                        <a:t>Example/s:</a:t>
                      </a:r>
                      <a:endParaRPr lang="en-GB" sz="1400" dirty="0">
                        <a:effectLst/>
                        <a:latin typeface="Calibri"/>
                        <a:ea typeface="Calibri"/>
                        <a:cs typeface="Times New Roman"/>
                      </a:endParaRPr>
                    </a:p>
                    <a:p>
                      <a:pPr>
                        <a:spcAft>
                          <a:spcPts val="0"/>
                        </a:spcAft>
                      </a:pPr>
                      <a:r>
                        <a:rPr lang="en-GB" sz="11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3713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5760"/>
            <a:ext cx="7498080" cy="1143000"/>
          </a:xfrm>
        </p:spPr>
        <p:txBody>
          <a:bodyPr/>
          <a:lstStyle/>
          <a:p>
            <a:r>
              <a:rPr lang="en-GB" dirty="0" smtClean="0"/>
              <a:t>Critical/community framework</a:t>
            </a:r>
            <a:endParaRPr lang="en-GB" dirty="0"/>
          </a:p>
        </p:txBody>
      </p:sp>
      <p:sp>
        <p:nvSpPr>
          <p:cNvPr id="3" name="Content Placeholder 2"/>
          <p:cNvSpPr>
            <a:spLocks noGrp="1"/>
          </p:cNvSpPr>
          <p:nvPr>
            <p:ph idx="1"/>
          </p:nvPr>
        </p:nvSpPr>
        <p:spPr>
          <a:xfrm>
            <a:off x="1435608" y="1292696"/>
            <a:ext cx="7498080" cy="4944616"/>
          </a:xfrm>
        </p:spPr>
        <p:txBody>
          <a:bodyPr>
            <a:normAutofit fontScale="92500" lnSpcReduction="20000"/>
          </a:bodyPr>
          <a:lstStyle/>
          <a:p>
            <a:pPr marL="82296" indent="0">
              <a:buNone/>
            </a:pPr>
            <a:r>
              <a:rPr lang="en-GB" sz="3500" dirty="0" smtClean="0"/>
              <a:t>Covers the following areas:</a:t>
            </a:r>
          </a:p>
          <a:p>
            <a:pPr marL="82296" indent="0">
              <a:buNone/>
            </a:pPr>
            <a:endParaRPr lang="en-GB" sz="1700" dirty="0" smtClean="0"/>
          </a:p>
          <a:p>
            <a:r>
              <a:rPr lang="en-US" sz="3500" dirty="0"/>
              <a:t>Application of </a:t>
            </a:r>
            <a:r>
              <a:rPr lang="en-US" sz="3500" dirty="0" smtClean="0"/>
              <a:t>community </a:t>
            </a:r>
            <a:r>
              <a:rPr lang="en-US" sz="3500" dirty="0"/>
              <a:t>and </a:t>
            </a:r>
            <a:r>
              <a:rPr lang="en-US" sz="3500" dirty="0" smtClean="0"/>
              <a:t>critical </a:t>
            </a:r>
            <a:r>
              <a:rPr lang="en-US" sz="3500" dirty="0"/>
              <a:t>p</a:t>
            </a:r>
            <a:r>
              <a:rPr lang="en-US" sz="3500" dirty="0" smtClean="0"/>
              <a:t>sychology principles </a:t>
            </a:r>
            <a:r>
              <a:rPr lang="en-US" sz="3500" dirty="0"/>
              <a:t>to </a:t>
            </a:r>
            <a:r>
              <a:rPr lang="en-US" sz="3500" dirty="0" smtClean="0"/>
              <a:t>achieve second </a:t>
            </a:r>
            <a:r>
              <a:rPr lang="en-US" sz="3500" dirty="0"/>
              <a:t>o</a:t>
            </a:r>
            <a:r>
              <a:rPr lang="en-US" sz="3500" dirty="0" smtClean="0"/>
              <a:t>rder </a:t>
            </a:r>
            <a:r>
              <a:rPr lang="en-US" sz="3500" dirty="0"/>
              <a:t>c</a:t>
            </a:r>
            <a:r>
              <a:rPr lang="en-US" sz="3500" dirty="0" smtClean="0"/>
              <a:t>hange</a:t>
            </a:r>
          </a:p>
          <a:p>
            <a:r>
              <a:rPr lang="en-US" sz="3500" dirty="0"/>
              <a:t>Community </a:t>
            </a:r>
            <a:r>
              <a:rPr lang="en-US" sz="3500" dirty="0" smtClean="0"/>
              <a:t>level interventions </a:t>
            </a:r>
          </a:p>
          <a:p>
            <a:r>
              <a:rPr lang="en-US" sz="3500" dirty="0"/>
              <a:t>Working for community and social </a:t>
            </a:r>
            <a:r>
              <a:rPr lang="en-US" sz="3500" dirty="0" smtClean="0"/>
              <a:t>change</a:t>
            </a:r>
          </a:p>
          <a:p>
            <a:r>
              <a:rPr lang="en-US" sz="3500" dirty="0"/>
              <a:t>Community </a:t>
            </a:r>
            <a:r>
              <a:rPr lang="en-US" sz="3500" dirty="0" smtClean="0"/>
              <a:t>research</a:t>
            </a:r>
            <a:r>
              <a:rPr lang="en-US" sz="3500" b="1" dirty="0" smtClean="0"/>
              <a:t> </a:t>
            </a:r>
          </a:p>
          <a:p>
            <a:endParaRPr lang="en-US" sz="3900" b="1" dirty="0" smtClean="0"/>
          </a:p>
          <a:p>
            <a:pPr marL="82296" indent="0">
              <a:buNone/>
            </a:pPr>
            <a:r>
              <a:rPr lang="en-US" dirty="0" smtClean="0"/>
              <a:t>This framework links with a new section in the PLP on Community Engagement</a:t>
            </a:r>
            <a:endParaRPr lang="en-US" dirty="0"/>
          </a:p>
          <a:p>
            <a:endParaRPr lang="en-GB" dirty="0"/>
          </a:p>
        </p:txBody>
      </p:sp>
    </p:spTree>
    <p:extLst>
      <p:ext uri="{BB962C8B-B14F-4D97-AF65-F5344CB8AC3E}">
        <p14:creationId xmlns:p14="http://schemas.microsoft.com/office/powerpoint/2010/main" val="1352624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7768"/>
            <a:ext cx="7992888" cy="926976"/>
          </a:xfrm>
        </p:spPr>
        <p:txBody>
          <a:bodyPr>
            <a:normAutofit fontScale="90000"/>
          </a:bodyPr>
          <a:lstStyle/>
          <a:p>
            <a:r>
              <a:rPr lang="en-GB" dirty="0" smtClean="0"/>
              <a:t>Community/ critical psychology:</a:t>
            </a:r>
            <a:br>
              <a:rPr lang="en-GB" dirty="0" smtClean="0"/>
            </a:br>
            <a:r>
              <a:rPr lang="en-GB" sz="3600" dirty="0" smtClean="0"/>
              <a:t>Example</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6794492"/>
              </p:ext>
            </p:extLst>
          </p:nvPr>
        </p:nvGraphicFramePr>
        <p:xfrm>
          <a:off x="611560" y="1268759"/>
          <a:ext cx="8064896" cy="5927357"/>
        </p:xfrm>
        <a:graphic>
          <a:graphicData uri="http://schemas.openxmlformats.org/drawingml/2006/table">
            <a:tbl>
              <a:tblPr firstRow="1" firstCol="1" bandRow="1"/>
              <a:tblGrid>
                <a:gridCol w="4759723">
                  <a:extLst>
                    <a:ext uri="{9D8B030D-6E8A-4147-A177-3AD203B41FA5}">
                      <a16:colId xmlns:a16="http://schemas.microsoft.com/office/drawing/2014/main" val="20000"/>
                    </a:ext>
                  </a:extLst>
                </a:gridCol>
                <a:gridCol w="1023866">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201187">
                  <a:extLst>
                    <a:ext uri="{9D8B030D-6E8A-4147-A177-3AD203B41FA5}">
                      <a16:colId xmlns:a16="http://schemas.microsoft.com/office/drawing/2014/main" val="20003"/>
                    </a:ext>
                  </a:extLst>
                </a:gridCol>
              </a:tblGrid>
              <a:tr h="356553">
                <a:tc>
                  <a:txBody>
                    <a:bodyPr/>
                    <a:lstStyle/>
                    <a:p>
                      <a:pPr algn="l">
                        <a:spcBef>
                          <a:spcPts val="600"/>
                        </a:spcBef>
                        <a:spcAft>
                          <a:spcPts val="0"/>
                        </a:spcAft>
                      </a:pPr>
                      <a:r>
                        <a:rPr lang="en-GB" sz="1800" b="1" dirty="0">
                          <a:solidFill>
                            <a:srgbClr val="4F81BD"/>
                          </a:solidFill>
                          <a:effectLst/>
                          <a:latin typeface="Arial"/>
                          <a:ea typeface="Times New Roman"/>
                          <a:cs typeface="Times New Roman"/>
                        </a:rPr>
                        <a:t>Area of </a:t>
                      </a:r>
                      <a:r>
                        <a:rPr lang="en-GB" sz="1800" b="1" dirty="0" smtClean="0">
                          <a:solidFill>
                            <a:srgbClr val="4F81BD"/>
                          </a:solidFill>
                          <a:effectLst/>
                          <a:latin typeface="Arial"/>
                          <a:ea typeface="Times New Roman"/>
                          <a:cs typeface="Times New Roman"/>
                        </a:rPr>
                        <a:t>Competence</a:t>
                      </a:r>
                      <a:endParaRPr lang="en-GB" sz="1800" b="1" dirty="0">
                        <a:solidFill>
                          <a:srgbClr val="4F81BD"/>
                        </a:solidFill>
                        <a:effectLst/>
                        <a:latin typeface="Calibri"/>
                        <a:ea typeface="Times New Roman"/>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FF0000"/>
                          </a:solidFill>
                          <a:effectLst/>
                          <a:latin typeface="Arial"/>
                          <a:ea typeface="Calibri"/>
                          <a:cs typeface="Times New Roman"/>
                        </a:rPr>
                        <a:t>Emerging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E36C0A"/>
                          </a:solidFill>
                          <a:effectLst/>
                          <a:latin typeface="Arial"/>
                          <a:ea typeface="Calibri"/>
                          <a:cs typeface="Times New Roman"/>
                        </a:rPr>
                        <a:t>Establishing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400" dirty="0">
                          <a:solidFill>
                            <a:srgbClr val="00B050"/>
                          </a:solidFill>
                          <a:effectLst/>
                          <a:latin typeface="Arial"/>
                          <a:ea typeface="Calibri"/>
                          <a:cs typeface="Times New Roman"/>
                        </a:rPr>
                        <a:t>Consolidating</a:t>
                      </a:r>
                      <a:endParaRPr lang="en-GB" sz="1400" dirty="0">
                        <a:effectLst/>
                        <a:latin typeface="Calibri"/>
                        <a:ea typeface="Calibri"/>
                        <a:cs typeface="Times New Roman"/>
                      </a:endParaRPr>
                    </a:p>
                  </a:txBody>
                  <a:tcPr marL="59491" marR="594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79952">
                <a:tc>
                  <a:txBody>
                    <a:bodyPr/>
                    <a:lstStyle/>
                    <a:p>
                      <a:pPr algn="l">
                        <a:spcBef>
                          <a:spcPts val="600"/>
                        </a:spcBef>
                        <a:spcAft>
                          <a:spcPts val="600"/>
                        </a:spcAft>
                      </a:pPr>
                      <a:r>
                        <a:rPr lang="en-US" sz="1600" b="1" dirty="0">
                          <a:effectLst/>
                          <a:latin typeface="Arial"/>
                          <a:ea typeface="Calibri"/>
                          <a:cs typeface="Times New Roman"/>
                        </a:rPr>
                        <a:t>Community Level Interventions </a:t>
                      </a:r>
                      <a:r>
                        <a:rPr lang="en-US" sz="1600" dirty="0">
                          <a:effectLst/>
                          <a:latin typeface="Arial"/>
                          <a:ea typeface="Calibri"/>
                          <a:cs typeface="Times New Roman"/>
                        </a:rPr>
                        <a:t>e.g</a:t>
                      </a:r>
                      <a:r>
                        <a:rPr lang="en-US" sz="1600" b="1" dirty="0">
                          <a:effectLst/>
                          <a:latin typeface="Arial"/>
                          <a:ea typeface="Calibri"/>
                          <a:cs typeface="Times New Roman"/>
                        </a:rPr>
                        <a:t>. </a:t>
                      </a:r>
                      <a:endParaRPr lang="en-GB" sz="1600" dirty="0">
                        <a:effectLst/>
                        <a:latin typeface="Calibri"/>
                        <a:ea typeface="Calibri"/>
                        <a:cs typeface="Times New Roman"/>
                      </a:endParaRPr>
                    </a:p>
                    <a:p>
                      <a:pPr marL="342900" lvl="0" indent="-342900" algn="l">
                        <a:lnSpc>
                          <a:spcPct val="107000"/>
                        </a:lnSpc>
                        <a:spcAft>
                          <a:spcPts val="800"/>
                        </a:spcAft>
                        <a:buFont typeface="Symbol"/>
                        <a:buChar char=""/>
                      </a:pPr>
                      <a:r>
                        <a:rPr lang="en-US" sz="1600" i="1" dirty="0">
                          <a:effectLst/>
                          <a:latin typeface="Arial"/>
                        </a:rPr>
                        <a:t>Community Partnership: </a:t>
                      </a:r>
                      <a:r>
                        <a:rPr lang="en-US" sz="1600" dirty="0">
                          <a:effectLst/>
                          <a:latin typeface="Arial"/>
                        </a:rPr>
                        <a:t>The ability to work in partnership with community stakeholders to plan, develop, implement and manage projects.</a:t>
                      </a:r>
                      <a:endParaRPr lang="en-GB" sz="1600" dirty="0">
                        <a:effectLst/>
                      </a:endParaRPr>
                    </a:p>
                    <a:p>
                      <a:pPr marL="342900" lvl="0" indent="-342900" algn="l">
                        <a:lnSpc>
                          <a:spcPct val="107000"/>
                        </a:lnSpc>
                        <a:spcAft>
                          <a:spcPts val="800"/>
                        </a:spcAft>
                        <a:buFont typeface="Symbol"/>
                        <a:buChar char=""/>
                      </a:pPr>
                      <a:r>
                        <a:rPr lang="en-US" sz="1600" i="1" dirty="0">
                          <a:effectLst/>
                          <a:latin typeface="Arial"/>
                        </a:rPr>
                        <a:t>Prevention and Health Promotion</a:t>
                      </a:r>
                      <a:r>
                        <a:rPr lang="en-US" sz="1600" dirty="0">
                          <a:effectLst/>
                          <a:latin typeface="Arial"/>
                        </a:rPr>
                        <a:t>: The ability to articulate and implement a prevention perspective, and to implement prevention and health promotion interventions. </a:t>
                      </a:r>
                      <a:endParaRPr lang="en-GB" sz="1600" dirty="0">
                        <a:effectLst/>
                      </a:endParaRPr>
                    </a:p>
                    <a:p>
                      <a:pPr marL="342900" lvl="0" indent="-342900" algn="l">
                        <a:lnSpc>
                          <a:spcPct val="107000"/>
                        </a:lnSpc>
                        <a:spcAft>
                          <a:spcPts val="800"/>
                        </a:spcAft>
                        <a:buFont typeface="Symbol"/>
                        <a:buChar char=""/>
                      </a:pPr>
                      <a:r>
                        <a:rPr lang="en-US" sz="1600" i="1" dirty="0">
                          <a:effectLst/>
                          <a:latin typeface="Arial"/>
                        </a:rPr>
                        <a:t>Group facilitation: </a:t>
                      </a:r>
                      <a:r>
                        <a:rPr lang="en-US" sz="1600" dirty="0">
                          <a:effectLst/>
                          <a:latin typeface="Arial"/>
                        </a:rPr>
                        <a:t>The ability to facilitate productive group and inter-group processes even in the presence of power differentials or conflict, supporting participatory decision-making and co-production</a:t>
                      </a:r>
                      <a:r>
                        <a:rPr lang="en-US" sz="1600" dirty="0" smtClean="0">
                          <a:effectLst/>
                          <a:latin typeface="Arial"/>
                        </a:rPr>
                        <a:t>.</a:t>
                      </a:r>
                      <a:endParaRPr lang="en-GB" sz="1600" dirty="0">
                        <a:effectLst/>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a:solidFill>
                            <a:srgbClr val="FF0000"/>
                          </a:solidFill>
                          <a:effectLst/>
                          <a:latin typeface="Arial"/>
                          <a:ea typeface="Calibri"/>
                          <a:cs typeface="Times New Roman"/>
                        </a:rPr>
                        <a:t> </a:t>
                      </a:r>
                      <a:endParaRPr lang="en-GB" sz="100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en-GB" sz="1000" dirty="0">
                          <a:solidFill>
                            <a:srgbClr val="FF0000"/>
                          </a:solidFill>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90852">
                <a:tc gridSpan="4">
                  <a:txBody>
                    <a:bodyPr/>
                    <a:lstStyle/>
                    <a:p>
                      <a:pPr>
                        <a:spcBef>
                          <a:spcPts val="600"/>
                        </a:spcBef>
                        <a:spcAft>
                          <a:spcPts val="0"/>
                        </a:spcAft>
                      </a:pPr>
                      <a:r>
                        <a:rPr lang="en-GB" sz="1400" b="1" dirty="0" smtClean="0">
                          <a:solidFill>
                            <a:srgbClr val="4F81BD"/>
                          </a:solidFill>
                          <a:effectLst/>
                          <a:latin typeface="Arial"/>
                          <a:ea typeface="Times New Roman"/>
                          <a:cs typeface="Times New Roman"/>
                        </a:rPr>
                        <a:t>Optional </a:t>
                      </a:r>
                      <a:r>
                        <a:rPr lang="en-GB" sz="1400" b="1" dirty="0">
                          <a:solidFill>
                            <a:srgbClr val="4F81BD"/>
                          </a:solidFill>
                          <a:effectLst/>
                          <a:latin typeface="Arial"/>
                          <a:ea typeface="Times New Roman"/>
                          <a:cs typeface="Times New Roman"/>
                        </a:rPr>
                        <a:t>examples of how this competency was demonstrated: </a:t>
                      </a:r>
                      <a:endParaRPr lang="en-GB" sz="1400" dirty="0">
                        <a:effectLst/>
                        <a:latin typeface="Calibri"/>
                        <a:ea typeface="Calibri"/>
                        <a:cs typeface="Times New Roman"/>
                      </a:endParaRPr>
                    </a:p>
                    <a:p>
                      <a:pPr algn="just">
                        <a:spcAft>
                          <a:spcPts val="0"/>
                        </a:spcAft>
                      </a:pPr>
                      <a:r>
                        <a:rPr lang="en-GB" sz="1400" dirty="0">
                          <a:effectLst/>
                          <a:latin typeface="Arial"/>
                          <a:ea typeface="Calibri"/>
                          <a:cs typeface="Times New Roman"/>
                        </a:rPr>
                        <a:t>Placement code:</a:t>
                      </a:r>
                      <a:endParaRPr lang="en-GB" sz="1400" dirty="0">
                        <a:effectLst/>
                        <a:latin typeface="Calibri"/>
                        <a:ea typeface="Calibri"/>
                        <a:cs typeface="Times New Roman"/>
                      </a:endParaRPr>
                    </a:p>
                    <a:p>
                      <a:pPr>
                        <a:spcAft>
                          <a:spcPts val="0"/>
                        </a:spcAft>
                      </a:pPr>
                      <a:r>
                        <a:rPr lang="en-GB" sz="1400" dirty="0">
                          <a:effectLst/>
                          <a:latin typeface="Arial"/>
                          <a:ea typeface="Calibri"/>
                          <a:cs typeface="Times New Roman"/>
                        </a:rPr>
                        <a:t>Example/s:</a:t>
                      </a:r>
                      <a:endParaRPr lang="en-GB" sz="1400" dirty="0">
                        <a:effectLst/>
                        <a:latin typeface="Calibri"/>
                        <a:ea typeface="Calibri"/>
                        <a:cs typeface="Times New Roman"/>
                      </a:endParaRPr>
                    </a:p>
                    <a:p>
                      <a:pPr>
                        <a:spcAft>
                          <a:spcPts val="0"/>
                        </a:spcAft>
                      </a:pPr>
                      <a:r>
                        <a:rPr lang="en-GB" sz="11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p>
                      <a:pPr>
                        <a:spcAft>
                          <a:spcPts val="0"/>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9491" marR="594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60008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a:t>
            </a:r>
            <a:endParaRPr lang="en-GB" dirty="0"/>
          </a:p>
        </p:txBody>
      </p:sp>
      <p:sp>
        <p:nvSpPr>
          <p:cNvPr id="3" name="Content Placeholder 2"/>
          <p:cNvSpPr>
            <a:spLocks noGrp="1"/>
          </p:cNvSpPr>
          <p:nvPr>
            <p:ph idx="1"/>
          </p:nvPr>
        </p:nvSpPr>
        <p:spPr>
          <a:xfrm>
            <a:off x="1187624" y="1447800"/>
            <a:ext cx="7848872" cy="4800600"/>
          </a:xfrm>
        </p:spPr>
        <p:txBody>
          <a:bodyPr>
            <a:normAutofit/>
          </a:bodyPr>
          <a:lstStyle/>
          <a:p>
            <a:r>
              <a:rPr lang="en-GB" sz="3000" dirty="0"/>
              <a:t>C</a:t>
            </a:r>
            <a:r>
              <a:rPr lang="en-GB" sz="3000" dirty="0" smtClean="0"/>
              <a:t>ontext </a:t>
            </a:r>
            <a:r>
              <a:rPr lang="en-GB" sz="3000" dirty="0"/>
              <a:t>and rationale for </a:t>
            </a:r>
            <a:r>
              <a:rPr lang="en-GB" sz="3000" dirty="0" smtClean="0"/>
              <a:t>the changes</a:t>
            </a:r>
          </a:p>
          <a:p>
            <a:r>
              <a:rPr lang="en-GB" sz="3000" dirty="0" smtClean="0"/>
              <a:t>Value of the changes for different stakeholders</a:t>
            </a:r>
          </a:p>
          <a:p>
            <a:r>
              <a:rPr lang="en-GB" sz="2800" dirty="0" smtClean="0"/>
              <a:t>Overview of </a:t>
            </a:r>
            <a:r>
              <a:rPr lang="en-GB" sz="2800" dirty="0"/>
              <a:t>the new </a:t>
            </a:r>
            <a:r>
              <a:rPr lang="en-GB" sz="2800" dirty="0" smtClean="0"/>
              <a:t>placement paperwork </a:t>
            </a:r>
            <a:r>
              <a:rPr lang="en-GB" sz="2800" dirty="0"/>
              <a:t>and the competency </a:t>
            </a:r>
            <a:r>
              <a:rPr lang="en-GB" sz="2800" dirty="0" smtClean="0"/>
              <a:t>frameworks</a:t>
            </a:r>
          </a:p>
          <a:p>
            <a:r>
              <a:rPr lang="en-GB" sz="2800" dirty="0" smtClean="0"/>
              <a:t>A more detailed look at systemic competencies, to illustrate the use of observation and feedback</a:t>
            </a:r>
          </a:p>
          <a:p>
            <a:r>
              <a:rPr lang="en-GB" sz="2800" dirty="0" smtClean="0"/>
              <a:t>A model-specific framework in action</a:t>
            </a:r>
          </a:p>
          <a:p>
            <a:pPr lvl="1"/>
            <a:r>
              <a:rPr lang="en-GB" sz="2600" dirty="0" smtClean="0"/>
              <a:t>Video examples</a:t>
            </a:r>
          </a:p>
          <a:p>
            <a:pPr lvl="1"/>
            <a:r>
              <a:rPr lang="en-GB" sz="2600" dirty="0" smtClean="0"/>
              <a:t>Role play exercise</a:t>
            </a:r>
          </a:p>
        </p:txBody>
      </p:sp>
    </p:spTree>
    <p:extLst>
      <p:ext uri="{BB962C8B-B14F-4D97-AF65-F5344CB8AC3E}">
        <p14:creationId xmlns:p14="http://schemas.microsoft.com/office/powerpoint/2010/main" val="4094816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Brief exercise</a:t>
            </a:r>
            <a:endParaRPr lang="en-GB" dirty="0"/>
          </a:p>
        </p:txBody>
      </p:sp>
      <p:sp>
        <p:nvSpPr>
          <p:cNvPr id="3" name="Content Placeholder 2"/>
          <p:cNvSpPr>
            <a:spLocks noGrp="1"/>
          </p:cNvSpPr>
          <p:nvPr>
            <p:ph idx="1"/>
          </p:nvPr>
        </p:nvSpPr>
        <p:spPr>
          <a:xfrm>
            <a:off x="1403648" y="1447800"/>
            <a:ext cx="7498080" cy="4800600"/>
          </a:xfrm>
        </p:spPr>
        <p:txBody>
          <a:bodyPr/>
          <a:lstStyle/>
          <a:p>
            <a:endParaRPr lang="en-GB" dirty="0" smtClean="0"/>
          </a:p>
          <a:p>
            <a:pPr marL="82296" indent="0">
              <a:buNone/>
            </a:pPr>
            <a:r>
              <a:rPr lang="en-GB" dirty="0" smtClean="0"/>
              <a:t>Take 5  minutes to consider ideas and opportunities for public / community engagement in your service </a:t>
            </a:r>
            <a:endParaRPr lang="en-GB" dirty="0"/>
          </a:p>
        </p:txBody>
      </p:sp>
    </p:spTree>
    <p:extLst>
      <p:ext uri="{BB962C8B-B14F-4D97-AF65-F5344CB8AC3E}">
        <p14:creationId xmlns:p14="http://schemas.microsoft.com/office/powerpoint/2010/main" val="910378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7768"/>
            <a:ext cx="7992888" cy="1143000"/>
          </a:xfrm>
        </p:spPr>
        <p:txBody>
          <a:bodyPr>
            <a:normAutofit/>
          </a:bodyPr>
          <a:lstStyle/>
          <a:p>
            <a:r>
              <a:rPr lang="en-GB" sz="4000" dirty="0" smtClean="0"/>
              <a:t>Psychological testing log </a:t>
            </a:r>
            <a:endParaRPr lang="en-GB" sz="4000"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398766351"/>
              </p:ext>
            </p:extLst>
          </p:nvPr>
        </p:nvGraphicFramePr>
        <p:xfrm>
          <a:off x="107504" y="1340767"/>
          <a:ext cx="8784975" cy="5418411"/>
        </p:xfrm>
        <a:graphic>
          <a:graphicData uri="http://schemas.openxmlformats.org/drawingml/2006/table">
            <a:tbl>
              <a:tblPr firstRow="1" firstCol="1" bandRow="1"/>
              <a:tblGrid>
                <a:gridCol w="935703">
                  <a:extLst>
                    <a:ext uri="{9D8B030D-6E8A-4147-A177-3AD203B41FA5}">
                      <a16:colId xmlns:a16="http://schemas.microsoft.com/office/drawing/2014/main" val="20000"/>
                    </a:ext>
                  </a:extLst>
                </a:gridCol>
                <a:gridCol w="791687">
                  <a:extLst>
                    <a:ext uri="{9D8B030D-6E8A-4147-A177-3AD203B41FA5}">
                      <a16:colId xmlns:a16="http://schemas.microsoft.com/office/drawing/2014/main" val="20001"/>
                    </a:ext>
                  </a:extLst>
                </a:gridCol>
                <a:gridCol w="633351">
                  <a:extLst>
                    <a:ext uri="{9D8B030D-6E8A-4147-A177-3AD203B41FA5}">
                      <a16:colId xmlns:a16="http://schemas.microsoft.com/office/drawing/2014/main" val="20002"/>
                    </a:ext>
                  </a:extLst>
                </a:gridCol>
                <a:gridCol w="1979218">
                  <a:extLst>
                    <a:ext uri="{9D8B030D-6E8A-4147-A177-3AD203B41FA5}">
                      <a16:colId xmlns:a16="http://schemas.microsoft.com/office/drawing/2014/main" val="20003"/>
                    </a:ext>
                  </a:extLst>
                </a:gridCol>
                <a:gridCol w="712519">
                  <a:extLst>
                    <a:ext uri="{9D8B030D-6E8A-4147-A177-3AD203B41FA5}">
                      <a16:colId xmlns:a16="http://schemas.microsoft.com/office/drawing/2014/main" val="20004"/>
                    </a:ext>
                  </a:extLst>
                </a:gridCol>
                <a:gridCol w="791687">
                  <a:extLst>
                    <a:ext uri="{9D8B030D-6E8A-4147-A177-3AD203B41FA5}">
                      <a16:colId xmlns:a16="http://schemas.microsoft.com/office/drawing/2014/main" val="20005"/>
                    </a:ext>
                  </a:extLst>
                </a:gridCol>
                <a:gridCol w="791687">
                  <a:extLst>
                    <a:ext uri="{9D8B030D-6E8A-4147-A177-3AD203B41FA5}">
                      <a16:colId xmlns:a16="http://schemas.microsoft.com/office/drawing/2014/main" val="20006"/>
                    </a:ext>
                  </a:extLst>
                </a:gridCol>
                <a:gridCol w="633351">
                  <a:extLst>
                    <a:ext uri="{9D8B030D-6E8A-4147-A177-3AD203B41FA5}">
                      <a16:colId xmlns:a16="http://schemas.microsoft.com/office/drawing/2014/main" val="20007"/>
                    </a:ext>
                  </a:extLst>
                </a:gridCol>
                <a:gridCol w="712519">
                  <a:extLst>
                    <a:ext uri="{9D8B030D-6E8A-4147-A177-3AD203B41FA5}">
                      <a16:colId xmlns:a16="http://schemas.microsoft.com/office/drawing/2014/main" val="20008"/>
                    </a:ext>
                  </a:extLst>
                </a:gridCol>
                <a:gridCol w="803253">
                  <a:extLst>
                    <a:ext uri="{9D8B030D-6E8A-4147-A177-3AD203B41FA5}">
                      <a16:colId xmlns:a16="http://schemas.microsoft.com/office/drawing/2014/main" val="20009"/>
                    </a:ext>
                  </a:extLst>
                </a:gridCol>
              </a:tblGrid>
              <a:tr h="504057">
                <a:tc rowSpan="2">
                  <a:txBody>
                    <a:bodyPr/>
                    <a:lstStyle/>
                    <a:p>
                      <a:pPr algn="ctr">
                        <a:spcAft>
                          <a:spcPts val="0"/>
                        </a:spcAft>
                      </a:pPr>
                      <a:r>
                        <a:rPr lang="en-GB" sz="1200" b="1" dirty="0">
                          <a:effectLst/>
                          <a:latin typeface="Arial"/>
                          <a:ea typeface="Calibri"/>
                          <a:cs typeface="Times New Roman"/>
                        </a:rPr>
                        <a:t> </a:t>
                      </a:r>
                      <a:endParaRPr lang="en-GB" sz="1200" dirty="0">
                        <a:effectLst/>
                        <a:latin typeface="Calibri"/>
                        <a:ea typeface="Calibri"/>
                        <a:cs typeface="Times New Roman"/>
                      </a:endParaRPr>
                    </a:p>
                    <a:p>
                      <a:pPr algn="ctr">
                        <a:spcAft>
                          <a:spcPts val="0"/>
                        </a:spcAft>
                      </a:pPr>
                      <a:r>
                        <a:rPr lang="en-GB" sz="1400" b="1" dirty="0">
                          <a:effectLst/>
                          <a:latin typeface="Arial"/>
                          <a:ea typeface="Calibri"/>
                          <a:cs typeface="Times New Roman"/>
                        </a:rPr>
                        <a:t>Stage</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of</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Training</a:t>
                      </a:r>
                      <a:endParaRPr lang="en-GB" sz="1400" dirty="0">
                        <a:effectLst/>
                        <a:latin typeface="Calibri"/>
                        <a:ea typeface="Calibri"/>
                        <a:cs typeface="Times New Roman"/>
                      </a:endParaRPr>
                    </a:p>
                    <a:p>
                      <a:pPr algn="ctr">
                        <a:spcAft>
                          <a:spcPts val="0"/>
                        </a:spcAft>
                      </a:pPr>
                      <a:r>
                        <a:rPr lang="en-GB" sz="1200" b="1" dirty="0">
                          <a:effectLst/>
                          <a:latin typeface="Arial"/>
                          <a:ea typeface="Calibri"/>
                          <a:cs typeface="Times New Roman"/>
                        </a:rPr>
                        <a:t> </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GB" sz="1400" b="1" dirty="0">
                          <a:effectLst/>
                          <a:latin typeface="Arial"/>
                          <a:ea typeface="Calibri"/>
                          <a:cs typeface="Times New Roman"/>
                        </a:rPr>
                        <a:t>Test Used</a:t>
                      </a:r>
                      <a:endParaRPr lang="en-GB" sz="14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GB" sz="1200" b="1" dirty="0">
                          <a:effectLst/>
                          <a:latin typeface="Arial"/>
                          <a:ea typeface="Calibri"/>
                          <a:cs typeface="Times New Roman"/>
                        </a:rPr>
                        <a:t> </a:t>
                      </a:r>
                      <a:endParaRPr lang="en-GB" sz="1200" dirty="0">
                        <a:effectLst/>
                        <a:latin typeface="Calibri"/>
                        <a:ea typeface="Calibri"/>
                        <a:cs typeface="Times New Roman"/>
                      </a:endParaRPr>
                    </a:p>
                    <a:p>
                      <a:pPr algn="ctr">
                        <a:spcAft>
                          <a:spcPts val="0"/>
                        </a:spcAft>
                      </a:pPr>
                      <a:endParaRPr lang="en-GB" sz="1200" b="1" dirty="0" smtClean="0">
                        <a:effectLst/>
                        <a:latin typeface="Arial"/>
                        <a:ea typeface="Calibri"/>
                        <a:cs typeface="Times New Roman"/>
                      </a:endParaRPr>
                    </a:p>
                    <a:p>
                      <a:pPr algn="ctr">
                        <a:spcAft>
                          <a:spcPts val="0"/>
                        </a:spcAft>
                      </a:pPr>
                      <a:r>
                        <a:rPr lang="en-GB" sz="1400" b="1" dirty="0" smtClean="0">
                          <a:effectLst/>
                          <a:latin typeface="Arial"/>
                          <a:ea typeface="Calibri"/>
                          <a:cs typeface="Times New Roman"/>
                        </a:rPr>
                        <a:t>Age </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of </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Client</a:t>
                      </a:r>
                      <a:endParaRPr lang="en-GB" sz="14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GB" sz="1400" b="1" dirty="0">
                          <a:effectLst/>
                          <a:latin typeface="Arial"/>
                          <a:ea typeface="Calibri"/>
                          <a:cs typeface="Times New Roman"/>
                        </a:rPr>
                        <a:t>Clinical Use </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(reason  for testing - outcome measure, treatment</a:t>
                      </a:r>
                      <a:endParaRPr lang="en-GB" sz="1400" dirty="0">
                        <a:effectLst/>
                        <a:latin typeface="Calibri"/>
                        <a:ea typeface="Calibri"/>
                        <a:cs typeface="Times New Roman"/>
                      </a:endParaRPr>
                    </a:p>
                    <a:p>
                      <a:pPr algn="ctr">
                        <a:spcAft>
                          <a:spcPts val="0"/>
                        </a:spcAft>
                      </a:pPr>
                      <a:r>
                        <a:rPr lang="en-GB" sz="1400" b="1" dirty="0">
                          <a:effectLst/>
                          <a:latin typeface="Arial"/>
                          <a:ea typeface="Calibri"/>
                          <a:cs typeface="Times New Roman"/>
                        </a:rPr>
                        <a:t>planning, eligibility)</a:t>
                      </a:r>
                      <a:endParaRPr lang="en-GB" sz="14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endParaRPr lang="en-GB" sz="1600" b="1" dirty="0" smtClean="0">
                        <a:effectLst/>
                        <a:latin typeface="Arial"/>
                        <a:ea typeface="Calibri"/>
                        <a:cs typeface="Times New Roman"/>
                      </a:endParaRPr>
                    </a:p>
                    <a:p>
                      <a:pPr algn="ctr">
                        <a:spcAft>
                          <a:spcPts val="0"/>
                        </a:spcAft>
                      </a:pPr>
                      <a:r>
                        <a:rPr lang="en-GB" sz="1600" b="1" dirty="0" smtClean="0">
                          <a:effectLst/>
                          <a:latin typeface="Arial"/>
                          <a:ea typeface="Calibri"/>
                          <a:cs typeface="Times New Roman"/>
                        </a:rPr>
                        <a:t>Administration</a:t>
                      </a:r>
                      <a:endParaRPr lang="en-GB" sz="16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a:spcAft>
                          <a:spcPts val="0"/>
                        </a:spcAft>
                      </a:pPr>
                      <a:endParaRPr lang="en-GB" sz="1200" b="1" dirty="0" smtClean="0">
                        <a:effectLst/>
                        <a:latin typeface="Arial"/>
                        <a:ea typeface="Calibri"/>
                        <a:cs typeface="Times New Roman"/>
                      </a:endParaRPr>
                    </a:p>
                    <a:p>
                      <a:pPr algn="ctr">
                        <a:spcAft>
                          <a:spcPts val="0"/>
                        </a:spcAft>
                      </a:pPr>
                      <a:r>
                        <a:rPr lang="en-GB" sz="1600" b="1" dirty="0" smtClean="0">
                          <a:effectLst/>
                          <a:latin typeface="Arial"/>
                          <a:ea typeface="Calibri"/>
                          <a:cs typeface="Times New Roman"/>
                        </a:rPr>
                        <a:t>Interpretation</a:t>
                      </a:r>
                      <a:endParaRPr lang="en-GB" sz="16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125376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1200" b="1" dirty="0" err="1">
                          <a:solidFill>
                            <a:srgbClr val="FF0000"/>
                          </a:solidFill>
                          <a:effectLst/>
                          <a:latin typeface="Arial"/>
                          <a:ea typeface="Calibri"/>
                          <a:cs typeface="Times New Roman"/>
                        </a:rPr>
                        <a:t>Emerg-ing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err="1" smtClean="0">
                          <a:solidFill>
                            <a:srgbClr val="E36C0A"/>
                          </a:solidFill>
                          <a:effectLst/>
                          <a:latin typeface="Arial"/>
                          <a:ea typeface="Calibri"/>
                          <a:cs typeface="Times New Roman"/>
                        </a:rPr>
                        <a:t>Establi</a:t>
                      </a:r>
                      <a:r>
                        <a:rPr lang="en-GB" sz="1200" b="1" dirty="0" smtClean="0">
                          <a:solidFill>
                            <a:srgbClr val="E36C0A"/>
                          </a:solidFill>
                          <a:effectLst/>
                          <a:latin typeface="Arial"/>
                          <a:ea typeface="Calibri"/>
                          <a:cs typeface="Times New Roman"/>
                        </a:rPr>
                        <a:t>-</a:t>
                      </a:r>
                    </a:p>
                    <a:p>
                      <a:pPr algn="ctr">
                        <a:spcAft>
                          <a:spcPts val="0"/>
                        </a:spcAft>
                      </a:pPr>
                      <a:r>
                        <a:rPr lang="en-GB" sz="1200" b="1" dirty="0" err="1" smtClean="0">
                          <a:solidFill>
                            <a:srgbClr val="E36C0A"/>
                          </a:solidFill>
                          <a:effectLst/>
                          <a:latin typeface="Arial"/>
                          <a:ea typeface="Calibri"/>
                          <a:cs typeface="Times New Roman"/>
                        </a:rPr>
                        <a:t>shing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err="1">
                          <a:solidFill>
                            <a:srgbClr val="00B050"/>
                          </a:solidFill>
                          <a:effectLst/>
                          <a:latin typeface="Arial"/>
                          <a:ea typeface="Calibri"/>
                          <a:cs typeface="Times New Roman"/>
                        </a:rPr>
                        <a:t>Consol-idating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err="1" smtClean="0">
                          <a:solidFill>
                            <a:srgbClr val="FF0000"/>
                          </a:solidFill>
                          <a:effectLst/>
                          <a:latin typeface="Arial"/>
                          <a:ea typeface="Calibri"/>
                          <a:cs typeface="Times New Roman"/>
                        </a:rPr>
                        <a:t>Emer-ging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err="1" smtClean="0">
                          <a:solidFill>
                            <a:srgbClr val="E36C0A"/>
                          </a:solidFill>
                          <a:effectLst/>
                          <a:latin typeface="Arial"/>
                          <a:ea typeface="Calibri"/>
                          <a:cs typeface="Times New Roman"/>
                        </a:rPr>
                        <a:t>Establ</a:t>
                      </a:r>
                      <a:r>
                        <a:rPr lang="en-GB" sz="1200" b="1" dirty="0" smtClean="0">
                          <a:solidFill>
                            <a:srgbClr val="E36C0A"/>
                          </a:solidFill>
                          <a:effectLst/>
                          <a:latin typeface="Arial"/>
                          <a:ea typeface="Calibri"/>
                          <a:cs typeface="Times New Roman"/>
                        </a:rPr>
                        <a:t>-</a:t>
                      </a:r>
                    </a:p>
                    <a:p>
                      <a:pPr algn="ctr">
                        <a:spcAft>
                          <a:spcPts val="0"/>
                        </a:spcAft>
                      </a:pPr>
                      <a:r>
                        <a:rPr lang="en-GB" sz="1200" b="1" dirty="0" err="1" smtClean="0">
                          <a:solidFill>
                            <a:srgbClr val="E36C0A"/>
                          </a:solidFill>
                          <a:effectLst/>
                          <a:latin typeface="Arial"/>
                          <a:ea typeface="Calibri"/>
                          <a:cs typeface="Times New Roman"/>
                        </a:rPr>
                        <a:t>ishing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dirty="0" err="1">
                          <a:solidFill>
                            <a:srgbClr val="00B050"/>
                          </a:solidFill>
                          <a:effectLst/>
                          <a:latin typeface="Arial"/>
                          <a:ea typeface="Calibri"/>
                          <a:cs typeface="Times New Roman"/>
                        </a:rPr>
                        <a:t>Consol-idating</a:t>
                      </a:r>
                      <a:endParaRPr lang="en-GB" sz="1200" dirty="0">
                        <a:effectLst/>
                        <a:latin typeface="Calibri"/>
                        <a:ea typeface="Calibri"/>
                        <a:cs typeface="Times New Roman"/>
                      </a:endParaRPr>
                    </a:p>
                  </a:txBody>
                  <a:tcPr marL="53341" marR="533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10098">
                <a:tc>
                  <a:txBody>
                    <a:bodyPr/>
                    <a:lstStyle/>
                    <a:p>
                      <a:pPr marL="180340" algn="l">
                        <a:spcAft>
                          <a:spcPts val="0"/>
                        </a:spcAft>
                      </a:pPr>
                      <a:r>
                        <a:rPr lang="en-GB" sz="900" b="1" dirty="0">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r>
                        <a:rPr lang="en-GB" sz="900" b="1">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E36C0A"/>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00B05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0098">
                <a:tc>
                  <a:txBody>
                    <a:bodyPr/>
                    <a:lstStyle/>
                    <a:p>
                      <a:pPr marL="180340" algn="l">
                        <a:spcAft>
                          <a:spcPts val="0"/>
                        </a:spcAft>
                      </a:pPr>
                      <a:r>
                        <a:rPr lang="en-GB" sz="900" b="1">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r>
                        <a:rPr lang="en-GB" sz="900" b="1">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E36C0A"/>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00B05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0098">
                <a:tc>
                  <a:txBody>
                    <a:bodyPr/>
                    <a:lstStyle/>
                    <a:p>
                      <a:pPr marL="180340" algn="l">
                        <a:spcAft>
                          <a:spcPts val="0"/>
                        </a:spcAft>
                      </a:pPr>
                      <a:r>
                        <a:rPr lang="en-GB" sz="900" b="1" dirty="0">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r>
                        <a:rPr lang="en-GB" sz="900" b="1">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FF000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E36C0A"/>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a:solidFill>
                            <a:srgbClr val="00B050"/>
                          </a:solidFill>
                          <a:effectLst/>
                          <a:latin typeface="Arial"/>
                          <a:ea typeface="Calibri"/>
                          <a:cs typeface="Times New Roman"/>
                        </a:rPr>
                        <a:t> </a:t>
                      </a:r>
                      <a:endParaRPr lang="en-GB" sz="90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0098">
                <a:tc>
                  <a:txBody>
                    <a:bodyPr/>
                    <a:lstStyle/>
                    <a:p>
                      <a:pPr marL="180340" algn="l">
                        <a:spcAft>
                          <a:spcPts val="0"/>
                        </a:spcAft>
                      </a:pPr>
                      <a:r>
                        <a:rPr lang="en-GB" sz="900" b="1" dirty="0">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r>
                        <a:rPr lang="en-GB" sz="900" b="1" dirty="0">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FF000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E36C0A"/>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900" dirty="0">
                          <a:solidFill>
                            <a:srgbClr val="00B050"/>
                          </a:solidFill>
                          <a:effectLst/>
                          <a:latin typeface="Arial"/>
                          <a:ea typeface="Calibri"/>
                          <a:cs typeface="Times New Roman"/>
                        </a:rPr>
                        <a:t> </a:t>
                      </a: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0098">
                <a:tc>
                  <a:txBody>
                    <a:bodyPr/>
                    <a:lstStyle/>
                    <a:p>
                      <a:pPr marL="180340"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0098">
                <a:tc>
                  <a:txBody>
                    <a:bodyPr/>
                    <a:lstStyle/>
                    <a:p>
                      <a:pPr marL="180340"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GB" sz="900" dirty="0">
                        <a:effectLst/>
                        <a:latin typeface="Calibri"/>
                        <a:ea typeface="Calibri"/>
                        <a:cs typeface="Times New Roman"/>
                      </a:endParaRPr>
                    </a:p>
                  </a:txBody>
                  <a:tcPr marL="53341" marR="533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0251942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t>Using the systemic framework for observation and feedback: an example</a:t>
            </a:r>
            <a:endParaRPr lang="en-GB" sz="3200" dirty="0"/>
          </a:p>
        </p:txBody>
      </p:sp>
      <p:pic>
        <p:nvPicPr>
          <p:cNvPr id="4102" name="Picture 6" descr="C:\Users\lg15s\AppData\Local\Microsoft\Windows\Temporary Internet Files\Content.IE5\7O34DHQ6\clip-artSucces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1700808"/>
            <a:ext cx="3967584" cy="4131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875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1143000"/>
          </a:xfrm>
        </p:spPr>
        <p:txBody>
          <a:bodyPr>
            <a:normAutofit/>
          </a:bodyPr>
          <a:lstStyle/>
          <a:p>
            <a:r>
              <a:rPr lang="en-GB" sz="3200" b="1" dirty="0" smtClean="0"/>
              <a:t>Using the systemic framework for observation and feedback: an example</a:t>
            </a:r>
            <a:endParaRPr lang="en-GB" sz="3200" b="1" dirty="0"/>
          </a:p>
        </p:txBody>
      </p:sp>
      <p:sp>
        <p:nvSpPr>
          <p:cNvPr id="3" name="Content Placeholder 2"/>
          <p:cNvSpPr>
            <a:spLocks noGrp="1"/>
          </p:cNvSpPr>
          <p:nvPr>
            <p:ph idx="1"/>
          </p:nvPr>
        </p:nvSpPr>
        <p:spPr>
          <a:xfrm>
            <a:off x="1115616" y="1628800"/>
            <a:ext cx="7498080" cy="4800600"/>
          </a:xfrm>
        </p:spPr>
        <p:txBody>
          <a:bodyPr>
            <a:normAutofit fontScale="92500" lnSpcReduction="10000"/>
          </a:bodyPr>
          <a:lstStyle/>
          <a:p>
            <a:pPr lvl="0"/>
            <a:r>
              <a:rPr lang="en-US" dirty="0" smtClean="0"/>
              <a:t>The framework should be used flexibly </a:t>
            </a:r>
            <a:r>
              <a:rPr lang="en-US" dirty="0"/>
              <a:t>and </a:t>
            </a:r>
            <a:r>
              <a:rPr lang="en-US" dirty="0" smtClean="0"/>
              <a:t>inclusively, </a:t>
            </a:r>
            <a:r>
              <a:rPr lang="en-US" dirty="0"/>
              <a:t>not just </a:t>
            </a:r>
            <a:r>
              <a:rPr lang="en-US" dirty="0" smtClean="0"/>
              <a:t>for family therapy </a:t>
            </a:r>
            <a:endParaRPr lang="en-GB" dirty="0"/>
          </a:p>
          <a:p>
            <a:pPr lvl="0"/>
            <a:r>
              <a:rPr lang="en-US" dirty="0" smtClean="0"/>
              <a:t>Examples </a:t>
            </a:r>
            <a:r>
              <a:rPr lang="en-US" dirty="0"/>
              <a:t>of use in </a:t>
            </a:r>
            <a:r>
              <a:rPr lang="en-US" dirty="0" smtClean="0"/>
              <a:t>practice include:</a:t>
            </a:r>
          </a:p>
          <a:p>
            <a:pPr lvl="1"/>
            <a:r>
              <a:rPr lang="en-US" dirty="0" smtClean="0"/>
              <a:t>Using genograms and circular questions in individual therapy</a:t>
            </a:r>
          </a:p>
          <a:p>
            <a:pPr lvl="1"/>
            <a:r>
              <a:rPr lang="en-US" dirty="0" smtClean="0"/>
              <a:t>Showing awareness and understanding of the </a:t>
            </a:r>
            <a:r>
              <a:rPr lang="en-GB" altLang="en-US" dirty="0" smtClean="0"/>
              <a:t>GRRAACCES in a supervision session</a:t>
            </a:r>
          </a:p>
          <a:p>
            <a:pPr lvl="1"/>
            <a:r>
              <a:rPr lang="en-GB" dirty="0" smtClean="0"/>
              <a:t>Bringing a relational perspective to discussions in a team context</a:t>
            </a:r>
            <a:endParaRPr lang="en-GB" dirty="0"/>
          </a:p>
          <a:p>
            <a:pPr lvl="0"/>
            <a:r>
              <a:rPr lang="en-US" dirty="0" smtClean="0"/>
              <a:t>The framework guides a developmental discussion (it is not a “rating” scale)</a:t>
            </a:r>
            <a:endParaRPr lang="en-GB" dirty="0"/>
          </a:p>
          <a:p>
            <a:endParaRPr lang="en-GB" dirty="0"/>
          </a:p>
        </p:txBody>
      </p:sp>
    </p:spTree>
    <p:extLst>
      <p:ext uri="{BB962C8B-B14F-4D97-AF65-F5344CB8AC3E}">
        <p14:creationId xmlns:p14="http://schemas.microsoft.com/office/powerpoint/2010/main" val="2654980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03648" y="1124744"/>
            <a:ext cx="7056784" cy="5201424"/>
          </a:xfrm>
          <a:prstGeom prst="rect">
            <a:avLst/>
          </a:prstGeom>
          <a:noFill/>
        </p:spPr>
        <p:txBody>
          <a:bodyPr wrap="square" rtlCol="0">
            <a:spAutoFit/>
          </a:bodyPr>
          <a:lstStyle/>
          <a:p>
            <a:r>
              <a:rPr lang="en-GB" sz="3200" dirty="0" smtClean="0"/>
              <a:t>This link will take you to the section of our website that contains all the supporting documentation:</a:t>
            </a:r>
          </a:p>
          <a:p>
            <a:endParaRPr lang="en-GB" sz="2800" dirty="0"/>
          </a:p>
          <a:p>
            <a:r>
              <a:rPr lang="en-GB" sz="2800" u="sng" dirty="0">
                <a:hlinkClick r:id="rId2"/>
              </a:rPr>
              <a:t>http://www.canterbury.ac.uk/social-and-applied-sciences/salomons-centre-for-applied-psychology/programmes/doctorate-in-clinical-psychology/resources.aspx</a:t>
            </a:r>
            <a:endParaRPr lang="en-GB" sz="2800" dirty="0"/>
          </a:p>
          <a:p>
            <a:endParaRPr lang="en-GB" sz="3200" dirty="0" smtClean="0"/>
          </a:p>
          <a:p>
            <a:r>
              <a:rPr lang="en-GB" sz="3200" dirty="0" smtClean="0"/>
              <a:t>Select documentation relating to the 2016 intake of trainees onwards.</a:t>
            </a:r>
            <a:endParaRPr lang="en-GB" sz="3200" dirty="0"/>
          </a:p>
        </p:txBody>
      </p:sp>
      <p:sp>
        <p:nvSpPr>
          <p:cNvPr id="4" name="Title 3"/>
          <p:cNvSpPr>
            <a:spLocks noGrp="1"/>
          </p:cNvSpPr>
          <p:nvPr>
            <p:ph type="ctrTitle"/>
          </p:nvPr>
        </p:nvSpPr>
        <p:spPr>
          <a:xfrm>
            <a:off x="1432560" y="-459432"/>
            <a:ext cx="7406640" cy="1472184"/>
          </a:xfrm>
        </p:spPr>
        <p:txBody>
          <a:bodyPr/>
          <a:lstStyle/>
          <a:p>
            <a:r>
              <a:rPr lang="en-GB" dirty="0" smtClean="0"/>
              <a:t>Website resources</a:t>
            </a:r>
            <a:endParaRPr lang="en-GB" dirty="0"/>
          </a:p>
        </p:txBody>
      </p:sp>
    </p:spTree>
    <p:extLst>
      <p:ext uri="{BB962C8B-B14F-4D97-AF65-F5344CB8AC3E}">
        <p14:creationId xmlns:p14="http://schemas.microsoft.com/office/powerpoint/2010/main" val="3552142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new BPS requirements</a:t>
            </a:r>
            <a:endParaRPr lang="en-GB" dirty="0"/>
          </a:p>
        </p:txBody>
      </p:sp>
      <p:sp>
        <p:nvSpPr>
          <p:cNvPr id="3" name="Content Placeholder 2"/>
          <p:cNvSpPr>
            <a:spLocks noGrp="1"/>
          </p:cNvSpPr>
          <p:nvPr>
            <p:ph idx="1"/>
          </p:nvPr>
        </p:nvSpPr>
        <p:spPr>
          <a:xfrm>
            <a:off x="1331640" y="1724744"/>
            <a:ext cx="7602048" cy="4800600"/>
          </a:xfrm>
        </p:spPr>
        <p:txBody>
          <a:bodyPr>
            <a:normAutofit/>
          </a:bodyPr>
          <a:lstStyle/>
          <a:p>
            <a:pPr marL="114300" indent="0">
              <a:buNone/>
            </a:pPr>
            <a:r>
              <a:rPr lang="en-GB" sz="3400" dirty="0" smtClean="0"/>
              <a:t>Monitoring of development of trainees’-</a:t>
            </a:r>
          </a:p>
          <a:p>
            <a:pPr marL="571500" indent="-457200">
              <a:buFont typeface="+mj-lt"/>
              <a:buAutoNum type="arabicPeriod"/>
            </a:pPr>
            <a:r>
              <a:rPr lang="en-GB" sz="3400" dirty="0" smtClean="0"/>
              <a:t>Model-specific competencies </a:t>
            </a:r>
            <a:r>
              <a:rPr lang="en-GB" sz="3400" dirty="0"/>
              <a:t>(</a:t>
            </a:r>
            <a:r>
              <a:rPr lang="en-GB" sz="3400" dirty="0" smtClean="0"/>
              <a:t>MSCs) for CBT and at least one other model</a:t>
            </a:r>
            <a:endParaRPr lang="en-GB" sz="3400" dirty="0"/>
          </a:p>
          <a:p>
            <a:pPr marL="571500" indent="-457200">
              <a:buFont typeface="+mj-lt"/>
              <a:buAutoNum type="arabicPeriod"/>
            </a:pPr>
            <a:r>
              <a:rPr lang="en-GB" sz="3400" dirty="0"/>
              <a:t>Psychometric and neuropsychological testing competencies</a:t>
            </a:r>
          </a:p>
          <a:p>
            <a:pPr marL="571500" indent="-457200">
              <a:buFont typeface="+mj-lt"/>
              <a:buAutoNum type="arabicPeriod"/>
            </a:pPr>
            <a:r>
              <a:rPr lang="en-GB" sz="3400" dirty="0"/>
              <a:t>Leadership and </a:t>
            </a:r>
            <a:r>
              <a:rPr lang="en-GB" sz="3400" dirty="0" smtClean="0"/>
              <a:t>systems-based influence</a:t>
            </a:r>
            <a:endParaRPr lang="en-GB" sz="3400" dirty="0"/>
          </a:p>
        </p:txBody>
      </p:sp>
    </p:spTree>
    <p:extLst>
      <p:ext uri="{BB962C8B-B14F-4D97-AF65-F5344CB8AC3E}">
        <p14:creationId xmlns:p14="http://schemas.microsoft.com/office/powerpoint/2010/main" val="357994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Current contexts for CP</a:t>
            </a:r>
            <a:endParaRPr lang="en-GB"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GB" dirty="0" smtClean="0"/>
              <a:t>To improve the quality of training outcomes through better tracking of </a:t>
            </a:r>
            <a:r>
              <a:rPr lang="en-GB" dirty="0"/>
              <a:t>development and training needs</a:t>
            </a:r>
          </a:p>
          <a:p>
            <a:pPr marL="596646" indent="-514350">
              <a:buFont typeface="+mj-lt"/>
              <a:buAutoNum type="arabicPeriod"/>
            </a:pPr>
            <a:r>
              <a:rPr lang="en-GB" dirty="0" smtClean="0"/>
              <a:t>To increase the employability of CPs by clear documentation of their specific competencies and diverse range of skills</a:t>
            </a:r>
          </a:p>
          <a:p>
            <a:pPr marL="596646" indent="-514350">
              <a:buFont typeface="+mj-lt"/>
              <a:buAutoNum type="arabicPeriod"/>
            </a:pPr>
            <a:r>
              <a:rPr lang="en-GB" dirty="0" smtClean="0"/>
              <a:t> To assist CPs who seek </a:t>
            </a:r>
            <a:r>
              <a:rPr lang="en-GB" dirty="0"/>
              <a:t>therapy-specific accreditation in the future </a:t>
            </a:r>
            <a:r>
              <a:rPr lang="en-GB" dirty="0" smtClean="0"/>
              <a:t>by providing clear evidence of skills </a:t>
            </a:r>
            <a:r>
              <a:rPr lang="en-GB" dirty="0"/>
              <a:t>and experience </a:t>
            </a:r>
          </a:p>
          <a:p>
            <a:endParaRPr lang="en-GB" dirty="0"/>
          </a:p>
        </p:txBody>
      </p:sp>
    </p:spTree>
    <p:extLst>
      <p:ext uri="{BB962C8B-B14F-4D97-AF65-F5344CB8AC3E}">
        <p14:creationId xmlns:p14="http://schemas.microsoft.com/office/powerpoint/2010/main" val="126237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MSCs and terminology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MSCs are sets of defined skills and knowledge that are required to deliver therapy or other psychological intervention according to a specific model</a:t>
            </a:r>
          </a:p>
          <a:p>
            <a:r>
              <a:rPr lang="en-GB" dirty="0" smtClean="0"/>
              <a:t>MSCs may be involved in interventions with individuals, groups, families and wider systems </a:t>
            </a:r>
          </a:p>
          <a:p>
            <a:r>
              <a:rPr lang="en-GB" dirty="0"/>
              <a:t>B</a:t>
            </a:r>
            <a:r>
              <a:rPr lang="en-GB" dirty="0" smtClean="0"/>
              <a:t>enchmarked competency frameworks setting out MSCs for different models of practice have been developed in recent years </a:t>
            </a:r>
          </a:p>
        </p:txBody>
      </p:sp>
    </p:spTree>
    <p:extLst>
      <p:ext uri="{BB962C8B-B14F-4D97-AF65-F5344CB8AC3E}">
        <p14:creationId xmlns:p14="http://schemas.microsoft.com/office/powerpoint/2010/main" val="88123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MSCs and clinical psychology</a:t>
            </a:r>
            <a:endParaRPr lang="en-GB" dirty="0"/>
          </a:p>
        </p:txBody>
      </p:sp>
      <p:sp>
        <p:nvSpPr>
          <p:cNvPr id="3" name="Content Placeholder 2"/>
          <p:cNvSpPr>
            <a:spLocks noGrp="1"/>
          </p:cNvSpPr>
          <p:nvPr>
            <p:ph idx="1"/>
          </p:nvPr>
        </p:nvSpPr>
        <p:spPr/>
        <p:txBody>
          <a:bodyPr/>
          <a:lstStyle/>
          <a:p>
            <a:r>
              <a:rPr lang="en-GB" dirty="0"/>
              <a:t>BPS minimum = CBT plus one other therapy model</a:t>
            </a:r>
          </a:p>
          <a:p>
            <a:r>
              <a:rPr lang="en-GB" dirty="0"/>
              <a:t>Clinical psychology practice = therapy MSCs plus “beyond therapy” </a:t>
            </a:r>
            <a:r>
              <a:rPr lang="en-GB" dirty="0" smtClean="0"/>
              <a:t>MSCs</a:t>
            </a:r>
          </a:p>
          <a:p>
            <a:pPr marL="82296" indent="0">
              <a:buNone/>
            </a:pPr>
            <a:endParaRPr lang="en-GB" dirty="0" smtClean="0"/>
          </a:p>
          <a:p>
            <a:pPr marL="82296" indent="0">
              <a:buNone/>
            </a:pPr>
            <a:r>
              <a:rPr lang="en-GB" dirty="0" smtClean="0"/>
              <a:t>In responding to the BPS criteria, </a:t>
            </a:r>
            <a:r>
              <a:rPr lang="en-GB" dirty="0" err="1" smtClean="0"/>
              <a:t>Salomons</a:t>
            </a:r>
            <a:r>
              <a:rPr lang="en-GB" dirty="0" smtClean="0"/>
              <a:t> has adopted the broader clinical psychology approach to MSCs </a:t>
            </a:r>
            <a:endParaRPr lang="en-GB" dirty="0"/>
          </a:p>
          <a:p>
            <a:endParaRPr lang="en-GB" dirty="0"/>
          </a:p>
        </p:txBody>
      </p:sp>
    </p:spTree>
    <p:extLst>
      <p:ext uri="{BB962C8B-B14F-4D97-AF65-F5344CB8AC3E}">
        <p14:creationId xmlns:p14="http://schemas.microsoft.com/office/powerpoint/2010/main" val="414464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T</a:t>
            </a:r>
            <a:r>
              <a:rPr lang="en-GB" dirty="0" smtClean="0"/>
              <a:t>he </a:t>
            </a:r>
            <a:r>
              <a:rPr lang="en-GB" dirty="0" err="1" smtClean="0"/>
              <a:t>Salomons</a:t>
            </a:r>
            <a:r>
              <a:rPr lang="en-GB" dirty="0" smtClean="0"/>
              <a:t>’ response: </a:t>
            </a:r>
            <a:br>
              <a:rPr lang="en-GB" dirty="0" smtClean="0"/>
            </a:br>
            <a:r>
              <a:rPr lang="en-GB" dirty="0" smtClean="0"/>
              <a:t>1. Formal assessment</a:t>
            </a:r>
            <a:endParaRPr lang="en-GB" dirty="0"/>
          </a:p>
        </p:txBody>
      </p:sp>
      <p:sp>
        <p:nvSpPr>
          <p:cNvPr id="3" name="Content Placeholder 2"/>
          <p:cNvSpPr>
            <a:spLocks noGrp="1"/>
          </p:cNvSpPr>
          <p:nvPr>
            <p:ph idx="1"/>
          </p:nvPr>
        </p:nvSpPr>
        <p:spPr/>
        <p:txBody>
          <a:bodyPr/>
          <a:lstStyle/>
          <a:p>
            <a:endParaRPr lang="en-GB" dirty="0" smtClean="0"/>
          </a:p>
          <a:p>
            <a:r>
              <a:rPr lang="en-GB" dirty="0" smtClean="0"/>
              <a:t>One set of therapy model-specific competencies (MSCs) are assessed in the 1</a:t>
            </a:r>
            <a:r>
              <a:rPr lang="en-GB" baseline="30000" dirty="0" smtClean="0"/>
              <a:t>st</a:t>
            </a:r>
            <a:r>
              <a:rPr lang="en-GB" dirty="0" smtClean="0"/>
              <a:t>. Year Assessment of Clinical Skills (the old </a:t>
            </a:r>
            <a:r>
              <a:rPr lang="en-GB" dirty="0"/>
              <a:t>P</a:t>
            </a:r>
            <a:r>
              <a:rPr lang="en-GB" dirty="0" smtClean="0"/>
              <a:t>ortfolio)</a:t>
            </a:r>
          </a:p>
          <a:p>
            <a:r>
              <a:rPr lang="en-GB" dirty="0" smtClean="0"/>
              <a:t>Trainees are required to illustrate MSCs in their PPRs, one of which must be an extended assessment</a:t>
            </a:r>
          </a:p>
          <a:p>
            <a:endParaRPr lang="en-GB" dirty="0" smtClean="0"/>
          </a:p>
          <a:p>
            <a:endParaRPr lang="en-GB" dirty="0"/>
          </a:p>
        </p:txBody>
      </p:sp>
    </p:spTree>
    <p:extLst>
      <p:ext uri="{BB962C8B-B14F-4D97-AF65-F5344CB8AC3E}">
        <p14:creationId xmlns:p14="http://schemas.microsoft.com/office/powerpoint/2010/main" val="156089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t>
            </a:r>
            <a:r>
              <a:rPr lang="en-GB" dirty="0" err="1" smtClean="0"/>
              <a:t>Salomons</a:t>
            </a:r>
            <a:r>
              <a:rPr lang="en-GB" dirty="0" smtClean="0"/>
              <a:t>’ response:</a:t>
            </a:r>
            <a:br>
              <a:rPr lang="en-GB" dirty="0" smtClean="0"/>
            </a:br>
            <a:r>
              <a:rPr lang="en-GB" dirty="0" smtClean="0"/>
              <a:t>2. Focussing practice learning</a:t>
            </a:r>
            <a:endParaRPr lang="en-GB" dirty="0"/>
          </a:p>
        </p:txBody>
      </p:sp>
      <p:sp>
        <p:nvSpPr>
          <p:cNvPr id="3" name="Content Placeholder 2"/>
          <p:cNvSpPr>
            <a:spLocks noGrp="1"/>
          </p:cNvSpPr>
          <p:nvPr>
            <p:ph idx="1"/>
          </p:nvPr>
        </p:nvSpPr>
        <p:spPr/>
        <p:txBody>
          <a:bodyPr>
            <a:normAutofit/>
          </a:bodyPr>
          <a:lstStyle/>
          <a:p>
            <a:r>
              <a:rPr lang="en-GB" dirty="0"/>
              <a:t>On placement, trainees will record the development of therapy and </a:t>
            </a:r>
            <a:r>
              <a:rPr lang="en-GB" dirty="0" smtClean="0"/>
              <a:t>“beyond therapy” MSCs,  logging psychometric experience and systems/leadership work more extensively</a:t>
            </a:r>
          </a:p>
          <a:p>
            <a:r>
              <a:rPr lang="en-GB" dirty="0" smtClean="0"/>
              <a:t>Supervisors will have an increased focus </a:t>
            </a:r>
            <a:r>
              <a:rPr lang="en-GB" dirty="0"/>
              <a:t>i</a:t>
            </a:r>
            <a:r>
              <a:rPr lang="en-GB" dirty="0" smtClean="0"/>
              <a:t>n supporting and validating trainees’ development of MSCs, psychological testing and organisational work</a:t>
            </a:r>
          </a:p>
          <a:p>
            <a:endParaRPr lang="en-GB" dirty="0"/>
          </a:p>
        </p:txBody>
      </p:sp>
    </p:spTree>
    <p:extLst>
      <p:ext uri="{BB962C8B-B14F-4D97-AF65-F5344CB8AC3E}">
        <p14:creationId xmlns:p14="http://schemas.microsoft.com/office/powerpoint/2010/main" val="1001682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4">
      <a:dk1>
        <a:sysClr val="windowText" lastClr="000000"/>
      </a:dk1>
      <a:lt1>
        <a:sysClr val="window" lastClr="FFFFFF"/>
      </a:lt1>
      <a:dk2>
        <a:srgbClr val="725FC3"/>
      </a:dk2>
      <a:lt2>
        <a:srgbClr val="D0C9EB"/>
      </a:lt2>
      <a:accent1>
        <a:srgbClr val="365BB0"/>
      </a:accent1>
      <a:accent2>
        <a:srgbClr val="A2B5E2"/>
      </a:accent2>
      <a:accent3>
        <a:srgbClr val="B1A6DE"/>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1523</Words>
  <Application>Microsoft Office PowerPoint</Application>
  <PresentationFormat>On-screen Show (4:3)</PresentationFormat>
  <Paragraphs>287</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Gill Sans MT</vt:lpstr>
      <vt:lpstr>Symbol</vt:lpstr>
      <vt:lpstr>Times New Roman</vt:lpstr>
      <vt:lpstr>Verdana</vt:lpstr>
      <vt:lpstr>Wingdings 2</vt:lpstr>
      <vt:lpstr>Solstice</vt:lpstr>
      <vt:lpstr>BPS Accreditation: Revised standards for Clinical Psychology Training Programmes</vt:lpstr>
      <vt:lpstr>Aims of this presentation</vt:lpstr>
      <vt:lpstr>Overview  </vt:lpstr>
      <vt:lpstr>Key new BPS requirements</vt:lpstr>
      <vt:lpstr>Why?  Current contexts for CP</vt:lpstr>
      <vt:lpstr>MSCs and terminology</vt:lpstr>
      <vt:lpstr>MSCs and clinical psychology</vt:lpstr>
      <vt:lpstr>The Salomons’ response:  1. Formal assessment</vt:lpstr>
      <vt:lpstr>The Salomons’ response: 2. Focussing practice learning</vt:lpstr>
      <vt:lpstr>The Salomons’ response: 3.  Curriculum cross-referencing</vt:lpstr>
      <vt:lpstr>Brief exercise</vt:lpstr>
      <vt:lpstr>Implications for placements</vt:lpstr>
      <vt:lpstr>Implications for placements</vt:lpstr>
      <vt:lpstr>The revised ECC form</vt:lpstr>
      <vt:lpstr>The Practice Learning Portfolio</vt:lpstr>
      <vt:lpstr>MSC competency frameworks</vt:lpstr>
      <vt:lpstr>Observation* of MSC</vt:lpstr>
      <vt:lpstr>Examples of competency frameworks</vt:lpstr>
      <vt:lpstr>Competency frameworks: Health warning number 1</vt:lpstr>
      <vt:lpstr>Competency frameworks: Health warning number 2</vt:lpstr>
      <vt:lpstr>MSC competency frameworks</vt:lpstr>
      <vt:lpstr>CBT condensed framework: Example</vt:lpstr>
      <vt:lpstr>Psychodynamic condensed framework: Example</vt:lpstr>
      <vt:lpstr>Competencies beyond therapy</vt:lpstr>
      <vt:lpstr>Competencies beyond therapy</vt:lpstr>
      <vt:lpstr>Leadership framework</vt:lpstr>
      <vt:lpstr>Leadership condensed framework: Example</vt:lpstr>
      <vt:lpstr>Critical/community framework</vt:lpstr>
      <vt:lpstr>Community/ critical psychology: Example</vt:lpstr>
      <vt:lpstr>Brief exercise</vt:lpstr>
      <vt:lpstr>Psychological testing log </vt:lpstr>
      <vt:lpstr>Using the systemic framework for observation and feedback: an example</vt:lpstr>
      <vt:lpstr>Using the systemic framework for observation and feedback: an example</vt:lpstr>
      <vt:lpstr>Website resources</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BPS Accreditation: Revised criteria for Clinical Psychology Training Programmes</dc:title>
  <dc:creator>Griffiths, Maria (maria.griffiths@canterbury.ac.uk)</dc:creator>
  <cp:lastModifiedBy>Roberts, Marcus (marcus.roberts@canterbury.ac.uk)</cp:lastModifiedBy>
  <cp:revision>49</cp:revision>
  <dcterms:created xsi:type="dcterms:W3CDTF">2016-11-30T15:09:32Z</dcterms:created>
  <dcterms:modified xsi:type="dcterms:W3CDTF">2017-03-13T14:06:58Z</dcterms:modified>
</cp:coreProperties>
</file>